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305" r:id="rId5"/>
    <p:sldId id="306" r:id="rId6"/>
    <p:sldId id="307" r:id="rId7"/>
    <p:sldId id="308" r:id="rId8"/>
    <p:sldId id="309" r:id="rId9"/>
    <p:sldId id="310" r:id="rId10"/>
    <p:sldId id="304" r:id="rId11"/>
    <p:sldId id="263" r:id="rId12"/>
    <p:sldId id="285" r:id="rId13"/>
    <p:sldId id="292" r:id="rId14"/>
    <p:sldId id="293" r:id="rId15"/>
    <p:sldId id="294" r:id="rId16"/>
    <p:sldId id="287" r:id="rId17"/>
    <p:sldId id="295" r:id="rId18"/>
    <p:sldId id="301" r:id="rId19"/>
    <p:sldId id="302" r:id="rId20"/>
    <p:sldId id="296" r:id="rId21"/>
    <p:sldId id="297" r:id="rId22"/>
    <p:sldId id="299" r:id="rId23"/>
    <p:sldId id="300" r:id="rId24"/>
    <p:sldId id="298" r:id="rId25"/>
    <p:sldId id="286" r:id="rId26"/>
    <p:sldId id="318" r:id="rId27"/>
    <p:sldId id="313" r:id="rId28"/>
    <p:sldId id="317" r:id="rId29"/>
    <p:sldId id="260" r:id="rId30"/>
    <p:sldId id="303" r:id="rId31"/>
    <p:sldId id="290" r:id="rId32"/>
    <p:sldId id="278" r:id="rId33"/>
    <p:sldId id="279" r:id="rId34"/>
    <p:sldId id="314" r:id="rId35"/>
    <p:sldId id="312" r:id="rId36"/>
    <p:sldId id="284" r:id="rId37"/>
    <p:sldId id="316" r:id="rId38"/>
  </p:sldIdLst>
  <p:sldSz cx="12192000" cy="6858000"/>
  <p:notesSz cx="7315200" cy="9601200"/>
  <p:defaultTextStyle>
    <a:defPPr>
      <a:defRPr lang="en-A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63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7103-0704-4891-968F-6EF793C22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S"/>
          </a:p>
        </p:txBody>
      </p:sp>
      <p:sp>
        <p:nvSpPr>
          <p:cNvPr id="3" name="Subtitle 2">
            <a:extLst>
              <a:ext uri="{FF2B5EF4-FFF2-40B4-BE49-F238E27FC236}">
                <a16:creationId xmlns:a16="http://schemas.microsoft.com/office/drawing/2014/main" id="{5868400E-E523-4C73-A751-95507A1D11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S"/>
          </a:p>
        </p:txBody>
      </p:sp>
      <p:sp>
        <p:nvSpPr>
          <p:cNvPr id="4" name="Date Placeholder 3">
            <a:extLst>
              <a:ext uri="{FF2B5EF4-FFF2-40B4-BE49-F238E27FC236}">
                <a16:creationId xmlns:a16="http://schemas.microsoft.com/office/drawing/2014/main" id="{9A08C864-7D8F-424C-90E0-225B5CCEC07B}"/>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5" name="Footer Placeholder 4">
            <a:extLst>
              <a:ext uri="{FF2B5EF4-FFF2-40B4-BE49-F238E27FC236}">
                <a16:creationId xmlns:a16="http://schemas.microsoft.com/office/drawing/2014/main" id="{3FF60C3E-B1F4-4ECA-A2F5-04139C41F910}"/>
              </a:ext>
            </a:extLst>
          </p:cNvPr>
          <p:cNvSpPr>
            <a:spLocks noGrp="1"/>
          </p:cNvSpPr>
          <p:nvPr>
            <p:ph type="ftr" sz="quarter" idx="11"/>
          </p:nvPr>
        </p:nvSpPr>
        <p:spPr/>
        <p:txBody>
          <a:bodyPr/>
          <a:lstStyle/>
          <a:p>
            <a:endParaRPr lang="en-AS" dirty="0"/>
          </a:p>
        </p:txBody>
      </p:sp>
      <p:sp>
        <p:nvSpPr>
          <p:cNvPr id="6" name="Slide Number Placeholder 5">
            <a:extLst>
              <a:ext uri="{FF2B5EF4-FFF2-40B4-BE49-F238E27FC236}">
                <a16:creationId xmlns:a16="http://schemas.microsoft.com/office/drawing/2014/main" id="{BE56CD7C-E1DE-4F5B-AB14-C52360A94C0B}"/>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2101705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EFA3-8761-4820-B286-FBB5B4651B97}"/>
              </a:ext>
            </a:extLst>
          </p:cNvPr>
          <p:cNvSpPr>
            <a:spLocks noGrp="1"/>
          </p:cNvSpPr>
          <p:nvPr>
            <p:ph type="title"/>
          </p:nvPr>
        </p:nvSpPr>
        <p:spPr/>
        <p:txBody>
          <a:bodyPr/>
          <a:lstStyle/>
          <a:p>
            <a:r>
              <a:rPr lang="en-US"/>
              <a:t>Click to edit Master title style</a:t>
            </a:r>
            <a:endParaRPr lang="en-AS"/>
          </a:p>
        </p:txBody>
      </p:sp>
      <p:sp>
        <p:nvSpPr>
          <p:cNvPr id="3" name="Vertical Text Placeholder 2">
            <a:extLst>
              <a:ext uri="{FF2B5EF4-FFF2-40B4-BE49-F238E27FC236}">
                <a16:creationId xmlns:a16="http://schemas.microsoft.com/office/drawing/2014/main" id="{34C62106-FB86-4791-8593-B0BD20D30D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S"/>
          </a:p>
        </p:txBody>
      </p:sp>
      <p:sp>
        <p:nvSpPr>
          <p:cNvPr id="4" name="Date Placeholder 3">
            <a:extLst>
              <a:ext uri="{FF2B5EF4-FFF2-40B4-BE49-F238E27FC236}">
                <a16:creationId xmlns:a16="http://schemas.microsoft.com/office/drawing/2014/main" id="{F8634B96-43A9-46EA-93B2-F4A069AACA48}"/>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5" name="Footer Placeholder 4">
            <a:extLst>
              <a:ext uri="{FF2B5EF4-FFF2-40B4-BE49-F238E27FC236}">
                <a16:creationId xmlns:a16="http://schemas.microsoft.com/office/drawing/2014/main" id="{547B3732-A207-46EF-AD88-F16499971977}"/>
              </a:ext>
            </a:extLst>
          </p:cNvPr>
          <p:cNvSpPr>
            <a:spLocks noGrp="1"/>
          </p:cNvSpPr>
          <p:nvPr>
            <p:ph type="ftr" sz="quarter" idx="11"/>
          </p:nvPr>
        </p:nvSpPr>
        <p:spPr/>
        <p:txBody>
          <a:bodyPr/>
          <a:lstStyle/>
          <a:p>
            <a:endParaRPr lang="en-AS" dirty="0"/>
          </a:p>
        </p:txBody>
      </p:sp>
      <p:sp>
        <p:nvSpPr>
          <p:cNvPr id="6" name="Slide Number Placeholder 5">
            <a:extLst>
              <a:ext uri="{FF2B5EF4-FFF2-40B4-BE49-F238E27FC236}">
                <a16:creationId xmlns:a16="http://schemas.microsoft.com/office/drawing/2014/main" id="{298F87CF-CD8F-4B17-90F2-CEC9494CABD2}"/>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2928367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EC22F4-6B8A-4245-A9D5-4590C12C80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S"/>
          </a:p>
        </p:txBody>
      </p:sp>
      <p:sp>
        <p:nvSpPr>
          <p:cNvPr id="3" name="Vertical Text Placeholder 2">
            <a:extLst>
              <a:ext uri="{FF2B5EF4-FFF2-40B4-BE49-F238E27FC236}">
                <a16:creationId xmlns:a16="http://schemas.microsoft.com/office/drawing/2014/main" id="{60673650-C168-42A6-BB1F-6831187577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S"/>
          </a:p>
        </p:txBody>
      </p:sp>
      <p:sp>
        <p:nvSpPr>
          <p:cNvPr id="4" name="Date Placeholder 3">
            <a:extLst>
              <a:ext uri="{FF2B5EF4-FFF2-40B4-BE49-F238E27FC236}">
                <a16:creationId xmlns:a16="http://schemas.microsoft.com/office/drawing/2014/main" id="{FF6BCE11-A49C-43AF-8222-5566723E2B22}"/>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5" name="Footer Placeholder 4">
            <a:extLst>
              <a:ext uri="{FF2B5EF4-FFF2-40B4-BE49-F238E27FC236}">
                <a16:creationId xmlns:a16="http://schemas.microsoft.com/office/drawing/2014/main" id="{F01D1799-7E15-4ACC-9C61-725263BF985C}"/>
              </a:ext>
            </a:extLst>
          </p:cNvPr>
          <p:cNvSpPr>
            <a:spLocks noGrp="1"/>
          </p:cNvSpPr>
          <p:nvPr>
            <p:ph type="ftr" sz="quarter" idx="11"/>
          </p:nvPr>
        </p:nvSpPr>
        <p:spPr/>
        <p:txBody>
          <a:bodyPr/>
          <a:lstStyle/>
          <a:p>
            <a:endParaRPr lang="en-AS" dirty="0"/>
          </a:p>
        </p:txBody>
      </p:sp>
      <p:sp>
        <p:nvSpPr>
          <p:cNvPr id="6" name="Slide Number Placeholder 5">
            <a:extLst>
              <a:ext uri="{FF2B5EF4-FFF2-40B4-BE49-F238E27FC236}">
                <a16:creationId xmlns:a16="http://schemas.microsoft.com/office/drawing/2014/main" id="{D5BBD752-A2F1-490B-9CBD-29643743319E}"/>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691676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EAAE-6DD0-4C1C-8440-42097A46C0E9}"/>
              </a:ext>
            </a:extLst>
          </p:cNvPr>
          <p:cNvSpPr>
            <a:spLocks noGrp="1"/>
          </p:cNvSpPr>
          <p:nvPr>
            <p:ph type="title"/>
          </p:nvPr>
        </p:nvSpPr>
        <p:spPr/>
        <p:txBody>
          <a:bodyPr/>
          <a:lstStyle/>
          <a:p>
            <a:r>
              <a:rPr lang="en-US"/>
              <a:t>Click to edit Master title style</a:t>
            </a:r>
            <a:endParaRPr lang="en-AS"/>
          </a:p>
        </p:txBody>
      </p:sp>
      <p:sp>
        <p:nvSpPr>
          <p:cNvPr id="3" name="Content Placeholder 2">
            <a:extLst>
              <a:ext uri="{FF2B5EF4-FFF2-40B4-BE49-F238E27FC236}">
                <a16:creationId xmlns:a16="http://schemas.microsoft.com/office/drawing/2014/main" id="{65A40A09-991D-4C44-AC7C-E0595059CA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S"/>
          </a:p>
        </p:txBody>
      </p:sp>
      <p:sp>
        <p:nvSpPr>
          <p:cNvPr id="4" name="Date Placeholder 3">
            <a:extLst>
              <a:ext uri="{FF2B5EF4-FFF2-40B4-BE49-F238E27FC236}">
                <a16:creationId xmlns:a16="http://schemas.microsoft.com/office/drawing/2014/main" id="{586F041E-01C2-4377-984D-32F275D0809F}"/>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5" name="Footer Placeholder 4">
            <a:extLst>
              <a:ext uri="{FF2B5EF4-FFF2-40B4-BE49-F238E27FC236}">
                <a16:creationId xmlns:a16="http://schemas.microsoft.com/office/drawing/2014/main" id="{082E738C-947A-401E-B332-ED12E8CC2620}"/>
              </a:ext>
            </a:extLst>
          </p:cNvPr>
          <p:cNvSpPr>
            <a:spLocks noGrp="1"/>
          </p:cNvSpPr>
          <p:nvPr>
            <p:ph type="ftr" sz="quarter" idx="11"/>
          </p:nvPr>
        </p:nvSpPr>
        <p:spPr/>
        <p:txBody>
          <a:bodyPr/>
          <a:lstStyle/>
          <a:p>
            <a:endParaRPr lang="en-AS" dirty="0"/>
          </a:p>
        </p:txBody>
      </p:sp>
      <p:sp>
        <p:nvSpPr>
          <p:cNvPr id="6" name="Slide Number Placeholder 5">
            <a:extLst>
              <a:ext uri="{FF2B5EF4-FFF2-40B4-BE49-F238E27FC236}">
                <a16:creationId xmlns:a16="http://schemas.microsoft.com/office/drawing/2014/main" id="{81B94626-8951-4F35-AC98-7448C32A0191}"/>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445062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3490-A70B-4A70-A483-C0C1A8868B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S"/>
          </a:p>
        </p:txBody>
      </p:sp>
      <p:sp>
        <p:nvSpPr>
          <p:cNvPr id="3" name="Text Placeholder 2">
            <a:extLst>
              <a:ext uri="{FF2B5EF4-FFF2-40B4-BE49-F238E27FC236}">
                <a16:creationId xmlns:a16="http://schemas.microsoft.com/office/drawing/2014/main" id="{37615789-B877-499B-8062-B02C04EEA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C1D3CA-5AEF-4E8B-8A98-0863C50F7046}"/>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5" name="Footer Placeholder 4">
            <a:extLst>
              <a:ext uri="{FF2B5EF4-FFF2-40B4-BE49-F238E27FC236}">
                <a16:creationId xmlns:a16="http://schemas.microsoft.com/office/drawing/2014/main" id="{46A727CE-0CF4-4567-A35C-87A925F52F49}"/>
              </a:ext>
            </a:extLst>
          </p:cNvPr>
          <p:cNvSpPr>
            <a:spLocks noGrp="1"/>
          </p:cNvSpPr>
          <p:nvPr>
            <p:ph type="ftr" sz="quarter" idx="11"/>
          </p:nvPr>
        </p:nvSpPr>
        <p:spPr/>
        <p:txBody>
          <a:bodyPr/>
          <a:lstStyle/>
          <a:p>
            <a:endParaRPr lang="en-AS" dirty="0"/>
          </a:p>
        </p:txBody>
      </p:sp>
      <p:sp>
        <p:nvSpPr>
          <p:cNvPr id="6" name="Slide Number Placeholder 5">
            <a:extLst>
              <a:ext uri="{FF2B5EF4-FFF2-40B4-BE49-F238E27FC236}">
                <a16:creationId xmlns:a16="http://schemas.microsoft.com/office/drawing/2014/main" id="{F3EF2E5E-7B29-4A7B-A8DD-A0271DE76591}"/>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1267111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88133-BCE2-449F-BF6C-AEE3A7A09CE6}"/>
              </a:ext>
            </a:extLst>
          </p:cNvPr>
          <p:cNvSpPr>
            <a:spLocks noGrp="1"/>
          </p:cNvSpPr>
          <p:nvPr>
            <p:ph type="title"/>
          </p:nvPr>
        </p:nvSpPr>
        <p:spPr/>
        <p:txBody>
          <a:bodyPr/>
          <a:lstStyle/>
          <a:p>
            <a:r>
              <a:rPr lang="en-US"/>
              <a:t>Click to edit Master title style</a:t>
            </a:r>
            <a:endParaRPr lang="en-AS"/>
          </a:p>
        </p:txBody>
      </p:sp>
      <p:sp>
        <p:nvSpPr>
          <p:cNvPr id="3" name="Content Placeholder 2">
            <a:extLst>
              <a:ext uri="{FF2B5EF4-FFF2-40B4-BE49-F238E27FC236}">
                <a16:creationId xmlns:a16="http://schemas.microsoft.com/office/drawing/2014/main" id="{87CB1DF9-E48D-4555-A68D-9F4C7CB7BF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S"/>
          </a:p>
        </p:txBody>
      </p:sp>
      <p:sp>
        <p:nvSpPr>
          <p:cNvPr id="4" name="Content Placeholder 3">
            <a:extLst>
              <a:ext uri="{FF2B5EF4-FFF2-40B4-BE49-F238E27FC236}">
                <a16:creationId xmlns:a16="http://schemas.microsoft.com/office/drawing/2014/main" id="{18C9962C-F5B3-4C7F-ADCB-F51298DFA4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S"/>
          </a:p>
        </p:txBody>
      </p:sp>
      <p:sp>
        <p:nvSpPr>
          <p:cNvPr id="5" name="Date Placeholder 4">
            <a:extLst>
              <a:ext uri="{FF2B5EF4-FFF2-40B4-BE49-F238E27FC236}">
                <a16:creationId xmlns:a16="http://schemas.microsoft.com/office/drawing/2014/main" id="{3A110993-DB12-46A6-A316-590C428FCBF3}"/>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6" name="Footer Placeholder 5">
            <a:extLst>
              <a:ext uri="{FF2B5EF4-FFF2-40B4-BE49-F238E27FC236}">
                <a16:creationId xmlns:a16="http://schemas.microsoft.com/office/drawing/2014/main" id="{DA8BDF04-6EA3-4E9F-9245-A7DAA0EE4681}"/>
              </a:ext>
            </a:extLst>
          </p:cNvPr>
          <p:cNvSpPr>
            <a:spLocks noGrp="1"/>
          </p:cNvSpPr>
          <p:nvPr>
            <p:ph type="ftr" sz="quarter" idx="11"/>
          </p:nvPr>
        </p:nvSpPr>
        <p:spPr/>
        <p:txBody>
          <a:bodyPr/>
          <a:lstStyle/>
          <a:p>
            <a:endParaRPr lang="en-AS" dirty="0"/>
          </a:p>
        </p:txBody>
      </p:sp>
      <p:sp>
        <p:nvSpPr>
          <p:cNvPr id="7" name="Slide Number Placeholder 6">
            <a:extLst>
              <a:ext uri="{FF2B5EF4-FFF2-40B4-BE49-F238E27FC236}">
                <a16:creationId xmlns:a16="http://schemas.microsoft.com/office/drawing/2014/main" id="{F554F67E-57C9-476D-850F-B5045AF55F33}"/>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1518134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17B1-E3F0-4FE1-9988-AD2E29B64EB5}"/>
              </a:ext>
            </a:extLst>
          </p:cNvPr>
          <p:cNvSpPr>
            <a:spLocks noGrp="1"/>
          </p:cNvSpPr>
          <p:nvPr>
            <p:ph type="title"/>
          </p:nvPr>
        </p:nvSpPr>
        <p:spPr>
          <a:xfrm>
            <a:off x="839788" y="365125"/>
            <a:ext cx="10515600" cy="1325563"/>
          </a:xfrm>
        </p:spPr>
        <p:txBody>
          <a:bodyPr/>
          <a:lstStyle/>
          <a:p>
            <a:r>
              <a:rPr lang="en-US"/>
              <a:t>Click to edit Master title style</a:t>
            </a:r>
            <a:endParaRPr lang="en-AS"/>
          </a:p>
        </p:txBody>
      </p:sp>
      <p:sp>
        <p:nvSpPr>
          <p:cNvPr id="3" name="Text Placeholder 2">
            <a:extLst>
              <a:ext uri="{FF2B5EF4-FFF2-40B4-BE49-F238E27FC236}">
                <a16:creationId xmlns:a16="http://schemas.microsoft.com/office/drawing/2014/main" id="{1E1709CE-BF05-4F86-98EC-B94F442C84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456828-797B-4150-9925-2CE6302579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S"/>
          </a:p>
        </p:txBody>
      </p:sp>
      <p:sp>
        <p:nvSpPr>
          <p:cNvPr id="5" name="Text Placeholder 4">
            <a:extLst>
              <a:ext uri="{FF2B5EF4-FFF2-40B4-BE49-F238E27FC236}">
                <a16:creationId xmlns:a16="http://schemas.microsoft.com/office/drawing/2014/main" id="{D548CFC8-671F-48C5-A79F-A9445ADE9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C0DC6-B6E5-43B0-9ED4-00C95A4429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S"/>
          </a:p>
        </p:txBody>
      </p:sp>
      <p:sp>
        <p:nvSpPr>
          <p:cNvPr id="7" name="Date Placeholder 6">
            <a:extLst>
              <a:ext uri="{FF2B5EF4-FFF2-40B4-BE49-F238E27FC236}">
                <a16:creationId xmlns:a16="http://schemas.microsoft.com/office/drawing/2014/main" id="{36F23405-8323-4FD9-8FB3-9FB8AB6E6E4D}"/>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8" name="Footer Placeholder 7">
            <a:extLst>
              <a:ext uri="{FF2B5EF4-FFF2-40B4-BE49-F238E27FC236}">
                <a16:creationId xmlns:a16="http://schemas.microsoft.com/office/drawing/2014/main" id="{2C82E254-F77C-4807-8F5F-389673FDB528}"/>
              </a:ext>
            </a:extLst>
          </p:cNvPr>
          <p:cNvSpPr>
            <a:spLocks noGrp="1"/>
          </p:cNvSpPr>
          <p:nvPr>
            <p:ph type="ftr" sz="quarter" idx="11"/>
          </p:nvPr>
        </p:nvSpPr>
        <p:spPr/>
        <p:txBody>
          <a:bodyPr/>
          <a:lstStyle/>
          <a:p>
            <a:endParaRPr lang="en-AS" dirty="0"/>
          </a:p>
        </p:txBody>
      </p:sp>
      <p:sp>
        <p:nvSpPr>
          <p:cNvPr id="9" name="Slide Number Placeholder 8">
            <a:extLst>
              <a:ext uri="{FF2B5EF4-FFF2-40B4-BE49-F238E27FC236}">
                <a16:creationId xmlns:a16="http://schemas.microsoft.com/office/drawing/2014/main" id="{D1977D0D-2E16-46FB-BE0B-04CFDBF2BB9C}"/>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1701505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4E5E-E9A6-4C0A-884A-CE1473892920}"/>
              </a:ext>
            </a:extLst>
          </p:cNvPr>
          <p:cNvSpPr>
            <a:spLocks noGrp="1"/>
          </p:cNvSpPr>
          <p:nvPr>
            <p:ph type="title"/>
          </p:nvPr>
        </p:nvSpPr>
        <p:spPr/>
        <p:txBody>
          <a:bodyPr/>
          <a:lstStyle/>
          <a:p>
            <a:r>
              <a:rPr lang="en-US"/>
              <a:t>Click to edit Master title style</a:t>
            </a:r>
            <a:endParaRPr lang="en-AS"/>
          </a:p>
        </p:txBody>
      </p:sp>
      <p:sp>
        <p:nvSpPr>
          <p:cNvPr id="3" name="Date Placeholder 2">
            <a:extLst>
              <a:ext uri="{FF2B5EF4-FFF2-40B4-BE49-F238E27FC236}">
                <a16:creationId xmlns:a16="http://schemas.microsoft.com/office/drawing/2014/main" id="{3D7DA7EF-5A42-4705-BA71-89FB50497758}"/>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4" name="Footer Placeholder 3">
            <a:extLst>
              <a:ext uri="{FF2B5EF4-FFF2-40B4-BE49-F238E27FC236}">
                <a16:creationId xmlns:a16="http://schemas.microsoft.com/office/drawing/2014/main" id="{3BD9E234-E132-42F7-BB14-898893E49692}"/>
              </a:ext>
            </a:extLst>
          </p:cNvPr>
          <p:cNvSpPr>
            <a:spLocks noGrp="1"/>
          </p:cNvSpPr>
          <p:nvPr>
            <p:ph type="ftr" sz="quarter" idx="11"/>
          </p:nvPr>
        </p:nvSpPr>
        <p:spPr/>
        <p:txBody>
          <a:bodyPr/>
          <a:lstStyle/>
          <a:p>
            <a:endParaRPr lang="en-AS" dirty="0"/>
          </a:p>
        </p:txBody>
      </p:sp>
      <p:sp>
        <p:nvSpPr>
          <p:cNvPr id="5" name="Slide Number Placeholder 4">
            <a:extLst>
              <a:ext uri="{FF2B5EF4-FFF2-40B4-BE49-F238E27FC236}">
                <a16:creationId xmlns:a16="http://schemas.microsoft.com/office/drawing/2014/main" id="{27480635-2DC6-4185-B7AA-75EC63E12793}"/>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2514123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CF9D0D-51E1-4443-BE1B-ACD2368AEC64}"/>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3" name="Footer Placeholder 2">
            <a:extLst>
              <a:ext uri="{FF2B5EF4-FFF2-40B4-BE49-F238E27FC236}">
                <a16:creationId xmlns:a16="http://schemas.microsoft.com/office/drawing/2014/main" id="{6EAAC914-66B0-464D-9716-B5642DBFB512}"/>
              </a:ext>
            </a:extLst>
          </p:cNvPr>
          <p:cNvSpPr>
            <a:spLocks noGrp="1"/>
          </p:cNvSpPr>
          <p:nvPr>
            <p:ph type="ftr" sz="quarter" idx="11"/>
          </p:nvPr>
        </p:nvSpPr>
        <p:spPr/>
        <p:txBody>
          <a:bodyPr/>
          <a:lstStyle/>
          <a:p>
            <a:endParaRPr lang="en-AS" dirty="0"/>
          </a:p>
        </p:txBody>
      </p:sp>
      <p:sp>
        <p:nvSpPr>
          <p:cNvPr id="4" name="Slide Number Placeholder 3">
            <a:extLst>
              <a:ext uri="{FF2B5EF4-FFF2-40B4-BE49-F238E27FC236}">
                <a16:creationId xmlns:a16="http://schemas.microsoft.com/office/drawing/2014/main" id="{20087130-863F-42F8-A0E4-10BFB11EC3FF}"/>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701309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51B7-D8CD-4FE7-8CAA-8045ABCA0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S"/>
          </a:p>
        </p:txBody>
      </p:sp>
      <p:sp>
        <p:nvSpPr>
          <p:cNvPr id="3" name="Content Placeholder 2">
            <a:extLst>
              <a:ext uri="{FF2B5EF4-FFF2-40B4-BE49-F238E27FC236}">
                <a16:creationId xmlns:a16="http://schemas.microsoft.com/office/drawing/2014/main" id="{7DC7A0D4-4002-4859-A778-F0501C74F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S"/>
          </a:p>
        </p:txBody>
      </p:sp>
      <p:sp>
        <p:nvSpPr>
          <p:cNvPr id="4" name="Text Placeholder 3">
            <a:extLst>
              <a:ext uri="{FF2B5EF4-FFF2-40B4-BE49-F238E27FC236}">
                <a16:creationId xmlns:a16="http://schemas.microsoft.com/office/drawing/2014/main" id="{7154A018-5EE3-4404-A852-A7A0337FC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21D33-6B34-4192-BA47-F453ED49EF8B}"/>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6" name="Footer Placeholder 5">
            <a:extLst>
              <a:ext uri="{FF2B5EF4-FFF2-40B4-BE49-F238E27FC236}">
                <a16:creationId xmlns:a16="http://schemas.microsoft.com/office/drawing/2014/main" id="{832CDFA8-C7E3-4A44-9147-E9F3E8B2E22F}"/>
              </a:ext>
            </a:extLst>
          </p:cNvPr>
          <p:cNvSpPr>
            <a:spLocks noGrp="1"/>
          </p:cNvSpPr>
          <p:nvPr>
            <p:ph type="ftr" sz="quarter" idx="11"/>
          </p:nvPr>
        </p:nvSpPr>
        <p:spPr/>
        <p:txBody>
          <a:bodyPr/>
          <a:lstStyle/>
          <a:p>
            <a:endParaRPr lang="en-AS" dirty="0"/>
          </a:p>
        </p:txBody>
      </p:sp>
      <p:sp>
        <p:nvSpPr>
          <p:cNvPr id="7" name="Slide Number Placeholder 6">
            <a:extLst>
              <a:ext uri="{FF2B5EF4-FFF2-40B4-BE49-F238E27FC236}">
                <a16:creationId xmlns:a16="http://schemas.microsoft.com/office/drawing/2014/main" id="{17C0A59B-CDB7-41DA-9E3C-17E6D19C23B5}"/>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157835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977A-9C74-4559-8C21-CCBAB8D79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S"/>
          </a:p>
        </p:txBody>
      </p:sp>
      <p:sp>
        <p:nvSpPr>
          <p:cNvPr id="3" name="Picture Placeholder 2">
            <a:extLst>
              <a:ext uri="{FF2B5EF4-FFF2-40B4-BE49-F238E27FC236}">
                <a16:creationId xmlns:a16="http://schemas.microsoft.com/office/drawing/2014/main" id="{7F25B253-6134-4931-941B-C63864890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S" dirty="0"/>
          </a:p>
        </p:txBody>
      </p:sp>
      <p:sp>
        <p:nvSpPr>
          <p:cNvPr id="4" name="Text Placeholder 3">
            <a:extLst>
              <a:ext uri="{FF2B5EF4-FFF2-40B4-BE49-F238E27FC236}">
                <a16:creationId xmlns:a16="http://schemas.microsoft.com/office/drawing/2014/main" id="{E2F37F78-C24C-4BFC-8EE1-4ACDFFCA4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758C4-3612-46D3-9B15-9F64699EDE3E}"/>
              </a:ext>
            </a:extLst>
          </p:cNvPr>
          <p:cNvSpPr>
            <a:spLocks noGrp="1"/>
          </p:cNvSpPr>
          <p:nvPr>
            <p:ph type="dt" sz="half" idx="10"/>
          </p:nvPr>
        </p:nvSpPr>
        <p:spPr/>
        <p:txBody>
          <a:bodyPr/>
          <a:lstStyle/>
          <a:p>
            <a:fld id="{7A1FB1D2-39B0-4D40-82C9-2F6310837EC0}" type="datetimeFigureOut">
              <a:rPr lang="en-AS" smtClean="0"/>
              <a:t>4/8/2023</a:t>
            </a:fld>
            <a:endParaRPr lang="en-AS" dirty="0"/>
          </a:p>
        </p:txBody>
      </p:sp>
      <p:sp>
        <p:nvSpPr>
          <p:cNvPr id="6" name="Footer Placeholder 5">
            <a:extLst>
              <a:ext uri="{FF2B5EF4-FFF2-40B4-BE49-F238E27FC236}">
                <a16:creationId xmlns:a16="http://schemas.microsoft.com/office/drawing/2014/main" id="{FC8B39CE-4B25-446A-A5F9-64796DB952CD}"/>
              </a:ext>
            </a:extLst>
          </p:cNvPr>
          <p:cNvSpPr>
            <a:spLocks noGrp="1"/>
          </p:cNvSpPr>
          <p:nvPr>
            <p:ph type="ftr" sz="quarter" idx="11"/>
          </p:nvPr>
        </p:nvSpPr>
        <p:spPr/>
        <p:txBody>
          <a:bodyPr/>
          <a:lstStyle/>
          <a:p>
            <a:endParaRPr lang="en-AS" dirty="0"/>
          </a:p>
        </p:txBody>
      </p:sp>
      <p:sp>
        <p:nvSpPr>
          <p:cNvPr id="7" name="Slide Number Placeholder 6">
            <a:extLst>
              <a:ext uri="{FF2B5EF4-FFF2-40B4-BE49-F238E27FC236}">
                <a16:creationId xmlns:a16="http://schemas.microsoft.com/office/drawing/2014/main" id="{33310F1E-2690-472F-B21F-78E11F8B953D}"/>
              </a:ext>
            </a:extLst>
          </p:cNvPr>
          <p:cNvSpPr>
            <a:spLocks noGrp="1"/>
          </p:cNvSpPr>
          <p:nvPr>
            <p:ph type="sldNum" sz="quarter" idx="12"/>
          </p:nvPr>
        </p:nvSpPr>
        <p:spPr/>
        <p:txBody>
          <a:bodyPr/>
          <a:lstStyle/>
          <a:p>
            <a:fld id="{17F7B31C-3B11-4D1A-88B9-C20F1B76372C}" type="slidenum">
              <a:rPr lang="en-AS" smtClean="0"/>
              <a:t>‹#›</a:t>
            </a:fld>
            <a:endParaRPr lang="en-AS" dirty="0"/>
          </a:p>
        </p:txBody>
      </p:sp>
    </p:spTree>
    <p:extLst>
      <p:ext uri="{BB962C8B-B14F-4D97-AF65-F5344CB8AC3E}">
        <p14:creationId xmlns:p14="http://schemas.microsoft.com/office/powerpoint/2010/main" val="270388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6D1646-E350-4A59-B3C2-BC2ECE291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S"/>
          </a:p>
        </p:txBody>
      </p:sp>
      <p:sp>
        <p:nvSpPr>
          <p:cNvPr id="3" name="Text Placeholder 2">
            <a:extLst>
              <a:ext uri="{FF2B5EF4-FFF2-40B4-BE49-F238E27FC236}">
                <a16:creationId xmlns:a16="http://schemas.microsoft.com/office/drawing/2014/main" id="{14F52833-FE1E-4E09-B54C-4A33EEB1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S"/>
          </a:p>
        </p:txBody>
      </p:sp>
      <p:sp>
        <p:nvSpPr>
          <p:cNvPr id="4" name="Date Placeholder 3">
            <a:extLst>
              <a:ext uri="{FF2B5EF4-FFF2-40B4-BE49-F238E27FC236}">
                <a16:creationId xmlns:a16="http://schemas.microsoft.com/office/drawing/2014/main" id="{9CBD4A00-449C-4E09-90D3-C6F41E599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FB1D2-39B0-4D40-82C9-2F6310837EC0}" type="datetimeFigureOut">
              <a:rPr lang="en-AS" smtClean="0"/>
              <a:t>4/8/2023</a:t>
            </a:fld>
            <a:endParaRPr lang="en-AS" dirty="0"/>
          </a:p>
        </p:txBody>
      </p:sp>
      <p:sp>
        <p:nvSpPr>
          <p:cNvPr id="5" name="Footer Placeholder 4">
            <a:extLst>
              <a:ext uri="{FF2B5EF4-FFF2-40B4-BE49-F238E27FC236}">
                <a16:creationId xmlns:a16="http://schemas.microsoft.com/office/drawing/2014/main" id="{14380D7D-BD61-4AED-AF64-3874F0598A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S" dirty="0"/>
          </a:p>
        </p:txBody>
      </p:sp>
      <p:sp>
        <p:nvSpPr>
          <p:cNvPr id="6" name="Slide Number Placeholder 5">
            <a:extLst>
              <a:ext uri="{FF2B5EF4-FFF2-40B4-BE49-F238E27FC236}">
                <a16:creationId xmlns:a16="http://schemas.microsoft.com/office/drawing/2014/main" id="{763EB508-D98D-43CD-ABF5-2A5D090D75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7B31C-3B11-4D1A-88B9-C20F1B76372C}" type="slidenum">
              <a:rPr lang="en-AS" smtClean="0"/>
              <a:t>‹#›</a:t>
            </a:fld>
            <a:endParaRPr lang="en-AS" dirty="0"/>
          </a:p>
        </p:txBody>
      </p:sp>
    </p:spTree>
    <p:extLst>
      <p:ext uri="{BB962C8B-B14F-4D97-AF65-F5344CB8AC3E}">
        <p14:creationId xmlns:p14="http://schemas.microsoft.com/office/powerpoint/2010/main" val="1377937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cherokee-ares.org/index.html"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cherokee-ares.org/"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om/maps/d/u/3/edit?mid=1e7Mu1KbwnlW3FGzORWp7H0h09q3BZQE&amp;usp=sharing"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groups/1659811777640774"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s://www.wx4car.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hyperlink" Target="https://groups.io/g/Cherokee-ARE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cherokee-ares.org/" TargetMode="External"/><Relationship Id="rId5" Type="http://schemas.openxmlformats.org/officeDocument/2006/relationships/hyperlink" Target="https://www.facebook.com/groups/Cherokee.ARES" TargetMode="External"/><Relationship Id="rId4" Type="http://schemas.openxmlformats.org/officeDocument/2006/relationships/hyperlink" Target="https://cherokee-hams.groups.io/g/main"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video" Target="https://www.youtube.com/embed/EOjwSXs8XFs?feature=oembed" TargetMode="External"/><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video" Target="https://www.youtube.com/embed/imz23N6W-bE?feature=oembed" TargetMode="Externa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701964" y="3777672"/>
            <a:ext cx="11046691" cy="1203119"/>
          </a:xfrm>
        </p:spPr>
        <p:txBody>
          <a:bodyPr>
            <a:normAutofit fontScale="90000"/>
          </a:bodyPr>
          <a:lstStyle/>
          <a:p>
            <a:r>
              <a:rPr lang="en-US" sz="4800" b="1" dirty="0"/>
              <a:t>Cherokee County ARES</a:t>
            </a:r>
            <a:br>
              <a:rPr lang="en-US" sz="4800" b="1" dirty="0"/>
            </a:br>
            <a:r>
              <a:rPr lang="en-US" sz="4800" b="1" dirty="0"/>
              <a:t>Basics of Emergency Communications</a:t>
            </a:r>
            <a:br>
              <a:rPr lang="en-US" sz="4800" b="1" dirty="0"/>
            </a:br>
            <a:r>
              <a:rPr lang="en-US" sz="3100" b="1" dirty="0"/>
              <a:t>Annual Review</a:t>
            </a:r>
            <a:endParaRPr lang="en-AS" sz="4800" b="1" dirty="0"/>
          </a:p>
        </p:txBody>
      </p:sp>
      <p:sp>
        <p:nvSpPr>
          <p:cNvPr id="3" name="Subtitle 2">
            <a:extLst>
              <a:ext uri="{FF2B5EF4-FFF2-40B4-BE49-F238E27FC236}">
                <a16:creationId xmlns:a16="http://schemas.microsoft.com/office/drawing/2014/main" id="{39EF0A9D-1E02-4720-8299-BCD920C490A5}"/>
              </a:ext>
            </a:extLst>
          </p:cNvPr>
          <p:cNvSpPr>
            <a:spLocks noGrp="1"/>
          </p:cNvSpPr>
          <p:nvPr>
            <p:ph type="subTitle" idx="1"/>
          </p:nvPr>
        </p:nvSpPr>
        <p:spPr>
          <a:xfrm>
            <a:off x="1524000" y="5477022"/>
            <a:ext cx="9144000" cy="416330"/>
          </a:xfrm>
        </p:spPr>
        <p:txBody>
          <a:bodyPr>
            <a:normAutofit lnSpcReduction="10000"/>
          </a:bodyPr>
          <a:lstStyle/>
          <a:p>
            <a:r>
              <a:rPr lang="en-US" dirty="0"/>
              <a:t>8 April 2023</a:t>
            </a:r>
            <a:endParaRPr lang="en-AS" dirty="0"/>
          </a:p>
        </p:txBody>
      </p:sp>
      <p:pic>
        <p:nvPicPr>
          <p:cNvPr id="5" name="image1.jpg" descr="Logo, company name&#10;&#10;Description automatically generated">
            <a:extLst>
              <a:ext uri="{FF2B5EF4-FFF2-40B4-BE49-F238E27FC236}">
                <a16:creationId xmlns:a16="http://schemas.microsoft.com/office/drawing/2014/main" id="{76988E81-B3D1-44E7-9A86-4EBA443EFFEA}"/>
              </a:ext>
            </a:extLst>
          </p:cNvPr>
          <p:cNvPicPr/>
          <p:nvPr/>
        </p:nvPicPr>
        <p:blipFill>
          <a:blip r:embed="rId2"/>
          <a:srcRect/>
          <a:stretch>
            <a:fillRect/>
          </a:stretch>
        </p:blipFill>
        <p:spPr>
          <a:xfrm>
            <a:off x="4498109" y="964648"/>
            <a:ext cx="2835562" cy="2447637"/>
          </a:xfrm>
          <a:prstGeom prst="rect">
            <a:avLst/>
          </a:prstGeom>
          <a:ln/>
        </p:spPr>
      </p:pic>
    </p:spTree>
    <p:extLst>
      <p:ext uri="{BB962C8B-B14F-4D97-AF65-F5344CB8AC3E}">
        <p14:creationId xmlns:p14="http://schemas.microsoft.com/office/powerpoint/2010/main" val="3290900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Welcome</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4662815"/>
          </a:xfrm>
          <a:prstGeom prst="rect">
            <a:avLst/>
          </a:prstGeom>
          <a:noFill/>
        </p:spPr>
        <p:txBody>
          <a:bodyPr wrap="square">
            <a:spAutoFit/>
          </a:bodyPr>
          <a:lstStyle/>
          <a:p>
            <a:pPr marL="182880" algn="ctr">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Welcome to the Cherokee County, Georgia Amateur Radio Emergency Service®</a:t>
            </a:r>
          </a:p>
          <a:p>
            <a:pPr marL="182880">
              <a:spcAft>
                <a:spcPts val="600"/>
              </a:spcAft>
            </a:pPr>
            <a:endParaRPr lang="en-AS" sz="1800" dirty="0">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amateur radio is a hobby, we encourage you to participate in our weekly nets, various drills/exercises throughout the year, and be prepared to answer the call from our community when emergency communications are needed.</a:t>
            </a:r>
          </a:p>
          <a:p>
            <a:pPr marL="468630" indent="-285750">
              <a:spcAft>
                <a:spcPts val="6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NOT storm-chasers, nor are we First-Responders. </a:t>
            </a:r>
          </a:p>
          <a:p>
            <a:pPr marL="468630" indent="-285750">
              <a:spcAft>
                <a:spcPts val="6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a dedicated group of amateur radio operators that follow the chain of command. </a:t>
            </a:r>
          </a:p>
          <a:p>
            <a:pPr marL="468630" indent="-285750">
              <a:spcAft>
                <a:spcPts val="6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deploy only when requested by our served agency, and only when approved by your Emergency Coordinator of Cherokee County, or one of the delegated Assistant Emergency Coordinators.</a:t>
            </a:r>
          </a:p>
          <a:p>
            <a:pPr marL="182880">
              <a:spcAft>
                <a:spcPts val="6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8257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Introduction</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2816156"/>
          </a:xfrm>
          <a:prstGeom prst="rect">
            <a:avLst/>
          </a:prstGeom>
          <a:noFill/>
        </p:spPr>
        <p:txBody>
          <a:bodyPr wrap="square">
            <a:spAutoFit/>
          </a:bodyPr>
          <a:lstStyle/>
          <a:p>
            <a:pPr marL="182880">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Taking part in a Formal or Directed net and learning how to handle traffic are perhaps the major qualifications required of an ARES/RACES team member. </a:t>
            </a:r>
          </a:p>
          <a:p>
            <a:pPr marL="182880">
              <a:spcAft>
                <a:spcPts val="6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Being a successful participant of an ARES/RACES net, requires exercising discipline, and observing a few basic rules of the road.</a:t>
            </a:r>
            <a:endParaRPr lang="en-AS" sz="18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29177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Net Communications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671013" y="1186693"/>
            <a:ext cx="11007090" cy="4612866"/>
          </a:xfrm>
          <a:prstGeom prst="rect">
            <a:avLst/>
          </a:prstGeom>
          <a:noFill/>
        </p:spPr>
        <p:txBody>
          <a:bodyPr wrap="square">
            <a:spAutoFit/>
          </a:bodyPr>
          <a:lstStyle/>
          <a:p>
            <a:pPr marR="74930" lvl="0" algn="just" fontAlgn="base">
              <a:lnSpc>
                <a:spcPct val="102000"/>
              </a:lnSpc>
              <a:spcAft>
                <a:spcPts val="890"/>
              </a:spcAft>
              <a:buClr>
                <a:srgbClr val="000000"/>
              </a:buClr>
              <a:buSzPts val="2000"/>
            </a:pPr>
            <a:r>
              <a:rPr lang="en-U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Ground Rules for participating </a:t>
            </a:r>
            <a:r>
              <a:rPr lang="en-US" sz="2400" b="1" i="1" dirty="0">
                <a:solidFill>
                  <a:srgbClr val="000000"/>
                </a:solidFill>
                <a:uFill>
                  <a:solidFill>
                    <a:srgbClr val="000000"/>
                  </a:solidFill>
                </a:uFill>
                <a:ea typeface="Arial" panose="020B0604020202020204" pitchFamily="34" charset="0"/>
                <a:cs typeface="Arial" panose="020B0604020202020204" pitchFamily="34" charset="0"/>
              </a:rPr>
              <a:t>during a </a:t>
            </a:r>
            <a:r>
              <a:rPr lang="en-U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Directed</a:t>
            </a:r>
            <a:r>
              <a:rPr lang="en-US" sz="2400" b="1" i="1" dirty="0">
                <a:solidFill>
                  <a:srgbClr val="000000"/>
                </a:solidFill>
                <a:uFill>
                  <a:solidFill>
                    <a:srgbClr val="000000"/>
                  </a:solidFill>
                </a:uFill>
                <a:ea typeface="Arial" panose="020B0604020202020204" pitchFamily="34" charset="0"/>
                <a:cs typeface="Arial" panose="020B0604020202020204" pitchFamily="34" charset="0"/>
              </a:rPr>
              <a:t> / </a:t>
            </a:r>
            <a:r>
              <a:rPr lang="en-U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Formal Net:</a:t>
            </a:r>
          </a:p>
          <a:p>
            <a:pPr marR="74930" lvl="0" algn="just" fontAlgn="base">
              <a:lnSpc>
                <a:spcPct val="102000"/>
              </a:lnSpc>
              <a:spcAft>
                <a:spcPts val="890"/>
              </a:spcAft>
              <a:buClr>
                <a:srgbClr val="000000"/>
              </a:buClr>
              <a:buSzPts val="2000"/>
            </a:pPr>
            <a:endParaRPr lang="en-US" sz="1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74930" indent="-342900" algn="just" fontAlgn="base">
              <a:lnSpc>
                <a:spcPct val="102000"/>
              </a:lnSpc>
              <a:spcAft>
                <a:spcPts val="890"/>
              </a:spcAft>
              <a:buClr>
                <a:srgbClr val="000000"/>
              </a:buClr>
              <a:buSzPts val="2000"/>
              <a:buFont typeface="Arial" panose="020B0604020202020204" pitchFamily="34" charset="0"/>
              <a:buChar char="•"/>
            </a:pPr>
            <a:r>
              <a:rPr lang="en-U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During a Directed Net, </a:t>
            </a:r>
            <a:r>
              <a:rPr lang="en-A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Only use the frequency for </a:t>
            </a:r>
            <a:r>
              <a:rPr lang="en-U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official traffic.</a:t>
            </a:r>
          </a:p>
          <a:p>
            <a:pPr marL="342900" marR="74930" indent="-342900" algn="just" fontAlgn="base">
              <a:lnSpc>
                <a:spcPct val="102000"/>
              </a:lnSpc>
              <a:spcAft>
                <a:spcPts val="890"/>
              </a:spcAft>
              <a:buClr>
                <a:srgbClr val="000000"/>
              </a:buClr>
              <a:buSzPts val="2000"/>
              <a:buFont typeface="Arial" panose="020B0604020202020204" pitchFamily="34" charset="0"/>
              <a:buChar char="•"/>
            </a:pPr>
            <a:endParaRPr lang="en-U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74930" lvl="0" indent="-342900" algn="just" fontAlgn="base">
              <a:lnSpc>
                <a:spcPct val="102000"/>
              </a:lnSpc>
              <a:spcAft>
                <a:spcPts val="890"/>
              </a:spcAft>
              <a:buClr>
                <a:srgbClr val="000000"/>
              </a:buClr>
              <a:buSzPts val="2000"/>
              <a:buFont typeface="Arial" panose="020B0604020202020204" pitchFamily="34" charset="0"/>
              <a:buChar char="•"/>
            </a:pPr>
            <a:r>
              <a:rPr lang="en-A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LISTEN</a:t>
            </a:r>
            <a:r>
              <a:rPr lang="en-A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  The </a:t>
            </a:r>
            <a:r>
              <a:rPr lang="en-AS" sz="2400" b="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Net Control Station </a:t>
            </a:r>
            <a:r>
              <a:rPr lang="en-A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(NCS) will provide instructions on how to check into the net and what is expected during net activities</a:t>
            </a:r>
            <a:r>
              <a:rPr lang="en-U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a:t>
            </a:r>
          </a:p>
          <a:p>
            <a:pPr marR="74930" lvl="0" algn="just" fontAlgn="base">
              <a:lnSpc>
                <a:spcPct val="102000"/>
              </a:lnSpc>
              <a:spcAft>
                <a:spcPts val="890"/>
              </a:spcAft>
              <a:buClr>
                <a:srgbClr val="000000"/>
              </a:buClr>
              <a:buSzPts val="2000"/>
            </a:pPr>
            <a:endParaRPr lang="en-A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74930" lvl="0" indent="-342900" algn="just" fontAlgn="base">
              <a:lnSpc>
                <a:spcPct val="102000"/>
              </a:lnSpc>
              <a:spcAft>
                <a:spcPts val="890"/>
              </a:spcAft>
              <a:buClr>
                <a:srgbClr val="000000"/>
              </a:buClr>
              <a:buSzPts val="2000"/>
              <a:buFont typeface="Arial" panose="020B0604020202020204" pitchFamily="34" charset="0"/>
              <a:buChar char="•"/>
            </a:pPr>
            <a:r>
              <a:rPr lang="en-A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Follow the net protocol established by the NCS</a:t>
            </a:r>
            <a:r>
              <a:rPr lang="en-U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a:t>
            </a:r>
          </a:p>
          <a:p>
            <a:pPr marR="74930" lvl="0" algn="just" fontAlgn="base">
              <a:lnSpc>
                <a:spcPct val="102000"/>
              </a:lnSpc>
              <a:spcAft>
                <a:spcPts val="890"/>
              </a:spcAft>
              <a:buClr>
                <a:srgbClr val="000000"/>
              </a:buClr>
              <a:buSzPts val="2000"/>
            </a:pPr>
            <a:endParaRPr lang="en-A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74930" lvl="0" indent="-342900" algn="just" fontAlgn="base">
              <a:lnSpc>
                <a:spcPct val="102000"/>
              </a:lnSpc>
              <a:spcAft>
                <a:spcPts val="890"/>
              </a:spcAft>
              <a:buClr>
                <a:srgbClr val="000000"/>
              </a:buClr>
              <a:buSzPts val="2000"/>
              <a:buFont typeface="Arial" panose="020B0604020202020204" pitchFamily="34" charset="0"/>
              <a:buChar char="•"/>
            </a:pPr>
            <a:r>
              <a:rPr lang="en-A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If you need to talk to someone directly, ask the NCS for permission</a:t>
            </a:r>
            <a:r>
              <a:rPr lang="en-U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a:t>
            </a:r>
            <a:r>
              <a:rPr lang="en-A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0718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Net Communications (cont)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671013" y="1186693"/>
            <a:ext cx="11007090" cy="4612866"/>
          </a:xfrm>
          <a:prstGeom prst="rect">
            <a:avLst/>
          </a:prstGeom>
          <a:noFill/>
        </p:spPr>
        <p:txBody>
          <a:bodyPr wrap="square">
            <a:spAutoFit/>
          </a:bodyPr>
          <a:lstStyle/>
          <a:p>
            <a:pPr marR="74930" lvl="0" algn="just" fontAlgn="base">
              <a:lnSpc>
                <a:spcPct val="102000"/>
              </a:lnSpc>
              <a:spcAft>
                <a:spcPts val="890"/>
              </a:spcAft>
              <a:buClr>
                <a:srgbClr val="000000"/>
              </a:buClr>
              <a:buSzPts val="2000"/>
            </a:pPr>
            <a:r>
              <a:rPr lang="en-U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Ground Rules for participating </a:t>
            </a:r>
            <a:r>
              <a:rPr lang="en-US" sz="2400" b="1" i="1" dirty="0">
                <a:solidFill>
                  <a:srgbClr val="000000"/>
                </a:solidFill>
                <a:uFill>
                  <a:solidFill>
                    <a:srgbClr val="000000"/>
                  </a:solidFill>
                </a:uFill>
                <a:ea typeface="Arial" panose="020B0604020202020204" pitchFamily="34" charset="0"/>
                <a:cs typeface="Arial" panose="020B0604020202020204" pitchFamily="34" charset="0"/>
              </a:rPr>
              <a:t>during a </a:t>
            </a:r>
            <a:r>
              <a:rPr lang="en-U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Directed</a:t>
            </a:r>
            <a:r>
              <a:rPr lang="en-US" sz="2400" b="1" i="1" dirty="0">
                <a:solidFill>
                  <a:srgbClr val="000000"/>
                </a:solidFill>
                <a:uFill>
                  <a:solidFill>
                    <a:srgbClr val="000000"/>
                  </a:solidFill>
                </a:uFill>
                <a:ea typeface="Arial" panose="020B0604020202020204" pitchFamily="34" charset="0"/>
                <a:cs typeface="Arial" panose="020B0604020202020204" pitchFamily="34" charset="0"/>
              </a:rPr>
              <a:t> / </a:t>
            </a:r>
            <a:r>
              <a:rPr lang="en-U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Formal Net:</a:t>
            </a:r>
          </a:p>
          <a:p>
            <a:pPr marR="74930" lvl="0" algn="just" fontAlgn="base">
              <a:lnSpc>
                <a:spcPct val="102000"/>
              </a:lnSpc>
              <a:spcAft>
                <a:spcPts val="890"/>
              </a:spcAft>
              <a:buClr>
                <a:srgbClr val="000000"/>
              </a:buClr>
              <a:buSzPts val="2000"/>
            </a:pPr>
            <a:endParaRPr lang="en-US" sz="1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74930" lvl="0" indent="-342900" algn="just" fontAlgn="base">
              <a:lnSpc>
                <a:spcPct val="102000"/>
              </a:lnSpc>
              <a:spcAft>
                <a:spcPts val="890"/>
              </a:spcAft>
              <a:buClr>
                <a:srgbClr val="000000"/>
              </a:buClr>
              <a:buSzPts val="2000"/>
              <a:buFont typeface="Arial" panose="020B0604020202020204" pitchFamily="34" charset="0"/>
              <a:buChar char="•"/>
            </a:pPr>
            <a:r>
              <a:rPr lang="en-A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Answer promptly when called by the NCS</a:t>
            </a:r>
            <a:r>
              <a:rPr lang="en-U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rPr>
              <a:t>.</a:t>
            </a:r>
          </a:p>
          <a:p>
            <a:pPr marR="74930" lvl="0" algn="just" fontAlgn="base">
              <a:lnSpc>
                <a:spcPct val="102000"/>
              </a:lnSpc>
              <a:spcAft>
                <a:spcPts val="890"/>
              </a:spcAft>
              <a:buClr>
                <a:srgbClr val="000000"/>
              </a:buClr>
              <a:buSzPts val="2000"/>
            </a:pPr>
            <a:endParaRPr lang="en-US" sz="2400"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74930" lvl="0" indent="-342900" algn="just" fontAlgn="base">
              <a:lnSpc>
                <a:spcPct val="102000"/>
              </a:lnSpc>
              <a:spcAft>
                <a:spcPts val="890"/>
              </a:spcAft>
              <a:buClr>
                <a:srgbClr val="000000"/>
              </a:buClr>
              <a:buSzPts val="2000"/>
              <a:buFont typeface="Arial" panose="020B0604020202020204" pitchFamily="34" charset="0"/>
              <a:buChar char="•"/>
            </a:pPr>
            <a:r>
              <a:rPr lang="en-US" sz="2400" dirty="0">
                <a:solidFill>
                  <a:srgbClr val="000000"/>
                </a:solidFill>
                <a:uFill>
                  <a:solidFill>
                    <a:srgbClr val="000000"/>
                  </a:solidFill>
                </a:uFill>
                <a:ea typeface="Arial" panose="020B0604020202020204" pitchFamily="34" charset="0"/>
                <a:cs typeface="Arial" panose="020B0604020202020204" pitchFamily="34" charset="0"/>
              </a:rPr>
              <a:t>If you leave your station during a Directed Net, Inform NCS and Request Permission to “Close-Down”.</a:t>
            </a:r>
          </a:p>
          <a:p>
            <a:pPr marL="342900" marR="74930" lvl="0" indent="-342900" algn="just" fontAlgn="base">
              <a:lnSpc>
                <a:spcPct val="102000"/>
              </a:lnSpc>
              <a:spcAft>
                <a:spcPts val="890"/>
              </a:spcAft>
              <a:buClr>
                <a:srgbClr val="000000"/>
              </a:buClr>
              <a:buSzPts val="2000"/>
              <a:buFont typeface="Arial" panose="020B0604020202020204" pitchFamily="34" charset="0"/>
              <a:buChar char="•"/>
            </a:pPr>
            <a:endParaRPr lang="en-US" sz="2400" dirty="0">
              <a:solidFill>
                <a:srgbClr val="000000"/>
              </a:solidFill>
              <a:uFill>
                <a:solidFill>
                  <a:srgbClr val="000000"/>
                </a:solidFill>
              </a:uFill>
              <a:ea typeface="Arial" panose="020B0604020202020204" pitchFamily="34" charset="0"/>
              <a:cs typeface="Arial" panose="020B0604020202020204" pitchFamily="34" charset="0"/>
            </a:endParaRPr>
          </a:p>
          <a:p>
            <a:pPr marL="342900" marR="74930" lvl="0" indent="-342900" algn="just" fontAlgn="base">
              <a:lnSpc>
                <a:spcPct val="102000"/>
              </a:lnSpc>
              <a:spcAft>
                <a:spcPts val="890"/>
              </a:spcAft>
              <a:buClr>
                <a:srgbClr val="000000"/>
              </a:buClr>
              <a:buSzPts val="2000"/>
              <a:buFont typeface="Arial" panose="020B0604020202020204" pitchFamily="34" charset="0"/>
              <a:buChar char="•"/>
            </a:pPr>
            <a:r>
              <a:rPr lang="en-US" sz="2400" dirty="0">
                <a:solidFill>
                  <a:srgbClr val="000000"/>
                </a:solidFill>
                <a:uFill>
                  <a:solidFill>
                    <a:srgbClr val="000000"/>
                  </a:solidFill>
                </a:uFill>
                <a:ea typeface="Arial" panose="020B0604020202020204" pitchFamily="34" charset="0"/>
                <a:cs typeface="Arial" panose="020B0604020202020204" pitchFamily="34" charset="0"/>
              </a:rPr>
              <a:t>Properly Utilize Prowords.</a:t>
            </a:r>
          </a:p>
          <a:p>
            <a:pPr marR="74930" lvl="0" algn="just" fontAlgn="base">
              <a:lnSpc>
                <a:spcPct val="102000"/>
              </a:lnSpc>
              <a:spcAft>
                <a:spcPts val="890"/>
              </a:spcAft>
              <a:buClr>
                <a:srgbClr val="000000"/>
              </a:buClr>
              <a:buSzPts val="2000"/>
            </a:pPr>
            <a:endParaRPr lang="en-US" sz="2400" dirty="0">
              <a:solidFill>
                <a:srgbClr val="000000"/>
              </a:solidFill>
              <a:uFill>
                <a:solidFill>
                  <a:srgbClr val="000000"/>
                </a:solidFill>
              </a:uFill>
              <a:ea typeface="Arial" panose="020B0604020202020204" pitchFamily="34" charset="0"/>
              <a:cs typeface="Arial" panose="020B0604020202020204" pitchFamily="34" charset="0"/>
            </a:endParaRPr>
          </a:p>
          <a:p>
            <a:pPr marL="342900" marR="74930" lvl="0" indent="-342900" algn="just" fontAlgn="base">
              <a:lnSpc>
                <a:spcPct val="102000"/>
              </a:lnSpc>
              <a:spcAft>
                <a:spcPts val="890"/>
              </a:spcAft>
              <a:buClr>
                <a:srgbClr val="000000"/>
              </a:buClr>
              <a:buSzPts val="2000"/>
              <a:buFont typeface="Arial" panose="020B0604020202020204" pitchFamily="34" charset="0"/>
              <a:buChar char="•"/>
            </a:pPr>
            <a:r>
              <a:rPr lang="en-US" sz="2400" dirty="0">
                <a:solidFill>
                  <a:srgbClr val="000000"/>
                </a:solidFill>
                <a:uFill>
                  <a:solidFill>
                    <a:srgbClr val="000000"/>
                  </a:solidFill>
                </a:uFill>
                <a:ea typeface="Arial" panose="020B0604020202020204" pitchFamily="34" charset="0"/>
                <a:cs typeface="Arial" panose="020B0604020202020204" pitchFamily="34" charset="0"/>
              </a:rPr>
              <a:t>Properly Utilize ITU Phonetics for Spelling and for providing Figures/Numbers.</a:t>
            </a:r>
          </a:p>
        </p:txBody>
      </p:sp>
    </p:spTree>
    <p:extLst>
      <p:ext uri="{BB962C8B-B14F-4D97-AF65-F5344CB8AC3E}">
        <p14:creationId xmlns:p14="http://schemas.microsoft.com/office/powerpoint/2010/main" val="117790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Net Communications (cont)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671013" y="1186693"/>
            <a:ext cx="11007090" cy="5423216"/>
          </a:xfrm>
          <a:prstGeom prst="rect">
            <a:avLst/>
          </a:prstGeom>
          <a:noFill/>
        </p:spPr>
        <p:txBody>
          <a:bodyPr wrap="square">
            <a:spAutoFit/>
          </a:bodyPr>
          <a:lstStyle/>
          <a:p>
            <a:pPr marR="74930" lvl="0" algn="just" fontAlgn="base">
              <a:lnSpc>
                <a:spcPct val="102000"/>
              </a:lnSpc>
              <a:spcAft>
                <a:spcPts val="890"/>
              </a:spcAft>
              <a:buClr>
                <a:srgbClr val="000000"/>
              </a:buClr>
              <a:buSzPts val="2000"/>
            </a:pPr>
            <a:r>
              <a:rPr lang="en-U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Ground Rules for participating </a:t>
            </a:r>
            <a:r>
              <a:rPr lang="en-US" sz="2400" b="1" i="1" dirty="0">
                <a:solidFill>
                  <a:srgbClr val="000000"/>
                </a:solidFill>
                <a:uFill>
                  <a:solidFill>
                    <a:srgbClr val="000000"/>
                  </a:solidFill>
                </a:uFill>
                <a:ea typeface="Arial" panose="020B0604020202020204" pitchFamily="34" charset="0"/>
                <a:cs typeface="Arial" panose="020B0604020202020204" pitchFamily="34" charset="0"/>
              </a:rPr>
              <a:t>during a </a:t>
            </a:r>
            <a:r>
              <a:rPr lang="en-U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Directed</a:t>
            </a:r>
            <a:r>
              <a:rPr lang="en-US" sz="2400" b="1" i="1" dirty="0">
                <a:solidFill>
                  <a:srgbClr val="000000"/>
                </a:solidFill>
                <a:uFill>
                  <a:solidFill>
                    <a:srgbClr val="000000"/>
                  </a:solidFill>
                </a:uFill>
                <a:ea typeface="Arial" panose="020B0604020202020204" pitchFamily="34" charset="0"/>
                <a:cs typeface="Arial" panose="020B0604020202020204" pitchFamily="34" charset="0"/>
              </a:rPr>
              <a:t> / </a:t>
            </a:r>
            <a:r>
              <a:rPr lang="en-US" sz="2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rPr>
              <a:t>Formal Net:</a:t>
            </a:r>
          </a:p>
          <a:p>
            <a:pPr marR="74930" lvl="0" algn="just" fontAlgn="base">
              <a:lnSpc>
                <a:spcPct val="102000"/>
              </a:lnSpc>
              <a:spcAft>
                <a:spcPts val="890"/>
              </a:spcAft>
              <a:buClr>
                <a:srgbClr val="000000"/>
              </a:buClr>
              <a:buSzPts val="2000"/>
            </a:pPr>
            <a:endParaRPr lang="en-US" sz="1400" b="1" i="1"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74930" indent="-342900" algn="just" fontAlgn="base">
              <a:lnSpc>
                <a:spcPct val="102000"/>
              </a:lnSpc>
              <a:spcAft>
                <a:spcPts val="890"/>
              </a:spcAft>
              <a:buClr>
                <a:srgbClr val="000000"/>
              </a:buClr>
              <a:buSzPts val="2000"/>
              <a:buFont typeface="Arial" panose="020B0604020202020204" pitchFamily="34" charset="0"/>
              <a:buChar char="•"/>
            </a:pPr>
            <a:r>
              <a:rPr lang="en-US" sz="2400" dirty="0">
                <a:solidFill>
                  <a:srgbClr val="333333"/>
                </a:solidFill>
                <a:effectLst/>
                <a:ea typeface="Calibri" panose="020F0502020204030204" pitchFamily="34" charset="0"/>
                <a:cs typeface="Calibri" panose="020F0502020204030204" pitchFamily="34" charset="0"/>
              </a:rPr>
              <a:t>Do not break into an active on-going net. </a:t>
            </a:r>
            <a:r>
              <a:rPr lang="en-US" sz="2400" b="1" i="1" u="sng" dirty="0">
                <a:solidFill>
                  <a:srgbClr val="FF0000"/>
                </a:solidFill>
                <a:effectLst/>
                <a:ea typeface="Calibri" panose="020F0502020204030204" pitchFamily="34" charset="0"/>
                <a:cs typeface="Calibri" panose="020F0502020204030204" pitchFamily="34" charset="0"/>
              </a:rPr>
              <a:t>WAIT</a:t>
            </a:r>
            <a:r>
              <a:rPr lang="en-US" sz="2400" dirty="0">
                <a:solidFill>
                  <a:srgbClr val="333333"/>
                </a:solidFill>
                <a:effectLst/>
                <a:ea typeface="Calibri" panose="020F0502020204030204" pitchFamily="34" charset="0"/>
                <a:cs typeface="Calibri" panose="020F0502020204030204" pitchFamily="34" charset="0"/>
              </a:rPr>
              <a:t> until NCS calls for check-ins or late checkins</a:t>
            </a:r>
            <a:r>
              <a:rPr lang="en-US" sz="2400" dirty="0">
                <a:solidFill>
                  <a:srgbClr val="333333"/>
                </a:solidFill>
                <a:ea typeface="Calibri" panose="020F0502020204030204" pitchFamily="34" charset="0"/>
                <a:cs typeface="Calibri" panose="020F0502020204030204" pitchFamily="34" charset="0"/>
              </a:rPr>
              <a:t>- </a:t>
            </a:r>
            <a:r>
              <a:rPr lang="en-US" sz="2400" b="1" i="1" u="sng" dirty="0">
                <a:solidFill>
                  <a:srgbClr val="FF0000"/>
                </a:solidFill>
                <a:ea typeface="Calibri" panose="020F0502020204030204" pitchFamily="34" charset="0"/>
                <a:cs typeface="Calibri" panose="020F0502020204030204" pitchFamily="34" charset="0"/>
              </a:rPr>
              <a:t>UNLESS</a:t>
            </a:r>
            <a:r>
              <a:rPr lang="en-US" sz="2400" dirty="0">
                <a:solidFill>
                  <a:srgbClr val="333333"/>
                </a:solidFill>
                <a:ea typeface="Calibri" panose="020F0502020204030204" pitchFamily="34" charset="0"/>
                <a:cs typeface="Calibri" panose="020F0502020204030204" pitchFamily="34" charset="0"/>
              </a:rPr>
              <a:t> you have </a:t>
            </a:r>
            <a:r>
              <a:rPr lang="en-US" sz="2400" b="1" dirty="0">
                <a:solidFill>
                  <a:srgbClr val="FF0000"/>
                </a:solidFill>
                <a:ea typeface="Calibri" panose="020F0502020204030204" pitchFamily="34" charset="0"/>
                <a:cs typeface="Calibri" panose="020F0502020204030204" pitchFamily="34" charset="0"/>
              </a:rPr>
              <a:t>Priority Emergency Traffic</a:t>
            </a:r>
            <a:r>
              <a:rPr lang="en-US" sz="2400" dirty="0">
                <a:solidFill>
                  <a:srgbClr val="333333"/>
                </a:solidFill>
                <a:ea typeface="Calibri" panose="020F0502020204030204" pitchFamily="34" charset="0"/>
                <a:cs typeface="Calibri" panose="020F0502020204030204" pitchFamily="34" charset="0"/>
              </a:rPr>
              <a:t>.</a:t>
            </a:r>
          </a:p>
          <a:p>
            <a:pPr marR="74930" algn="just" fontAlgn="base">
              <a:lnSpc>
                <a:spcPct val="102000"/>
              </a:lnSpc>
              <a:spcAft>
                <a:spcPts val="890"/>
              </a:spcAft>
              <a:buClr>
                <a:srgbClr val="000000"/>
              </a:buClr>
              <a:buSzPts val="2000"/>
            </a:pPr>
            <a:endParaRPr lang="en-US" sz="2400" dirty="0">
              <a:solidFill>
                <a:srgbClr val="333333"/>
              </a:solidFill>
              <a:effectLst/>
              <a:ea typeface="Calibri" panose="020F0502020204030204" pitchFamily="34" charset="0"/>
              <a:cs typeface="Calibri" panose="020F0502020204030204" pitchFamily="34" charset="0"/>
            </a:endParaRPr>
          </a:p>
          <a:p>
            <a:pPr marL="342900" marR="74930" indent="-342900" algn="just" fontAlgn="base">
              <a:lnSpc>
                <a:spcPct val="102000"/>
              </a:lnSpc>
              <a:spcAft>
                <a:spcPts val="890"/>
              </a:spcAft>
              <a:buClr>
                <a:srgbClr val="000000"/>
              </a:buClr>
              <a:buSzPts val="2000"/>
              <a:buFont typeface="Arial" panose="020B0604020202020204" pitchFamily="34" charset="0"/>
              <a:buChar char="•"/>
            </a:pPr>
            <a:r>
              <a:rPr lang="en-US" sz="2400" dirty="0">
                <a:solidFill>
                  <a:srgbClr val="333333"/>
                </a:solidFill>
                <a:effectLst/>
                <a:ea typeface="Calibri" panose="020F0502020204030204" pitchFamily="34" charset="0"/>
                <a:cs typeface="Calibri" panose="020F0502020204030204" pitchFamily="34" charset="0"/>
              </a:rPr>
              <a:t>Do not utilize Q-Signals, 10 Codes, etc. Speak normally in clear language.    </a:t>
            </a:r>
          </a:p>
          <a:p>
            <a:pPr marR="74930" algn="just" fontAlgn="base">
              <a:lnSpc>
                <a:spcPct val="102000"/>
              </a:lnSpc>
              <a:spcAft>
                <a:spcPts val="890"/>
              </a:spcAft>
              <a:buClr>
                <a:srgbClr val="000000"/>
              </a:buClr>
              <a:buSzPts val="2000"/>
            </a:pPr>
            <a:endParaRPr lang="en-US" sz="2400" dirty="0">
              <a:solidFill>
                <a:srgbClr val="333333"/>
              </a:solidFill>
              <a:ea typeface="Calibri" panose="020F0502020204030204" pitchFamily="34" charset="0"/>
              <a:cs typeface="Calibri" panose="020F0502020204030204" pitchFamily="34" charset="0"/>
            </a:endParaRPr>
          </a:p>
          <a:p>
            <a:pPr marR="74930" algn="just" fontAlgn="base">
              <a:lnSpc>
                <a:spcPct val="102000"/>
              </a:lnSpc>
              <a:spcAft>
                <a:spcPts val="890"/>
              </a:spcAft>
              <a:buClr>
                <a:srgbClr val="000000"/>
              </a:buClr>
              <a:buSzPts val="2000"/>
            </a:pPr>
            <a:r>
              <a:rPr lang="en-US" sz="2400" dirty="0">
                <a:solidFill>
                  <a:srgbClr val="333333"/>
                </a:solidFill>
                <a:effectLst/>
                <a:ea typeface="Calibri" panose="020F0502020204030204" pitchFamily="34" charset="0"/>
                <a:cs typeface="Calibri" panose="020F0502020204030204" pitchFamily="34" charset="0"/>
              </a:rPr>
              <a:t> </a:t>
            </a:r>
            <a:r>
              <a:rPr lang="en-US" sz="2400" b="1" dirty="0">
                <a:solidFill>
                  <a:srgbClr val="333333"/>
                </a:solidFill>
                <a:effectLst/>
                <a:ea typeface="Calibri" panose="020F0502020204030204" pitchFamily="34" charset="0"/>
                <a:cs typeface="Calibri" panose="020F0502020204030204" pitchFamily="34" charset="0"/>
              </a:rPr>
              <a:t>For Example: </a:t>
            </a:r>
          </a:p>
          <a:p>
            <a:pPr marL="342900" marR="74930" indent="-342900" algn="just" fontAlgn="base">
              <a:lnSpc>
                <a:spcPct val="102000"/>
              </a:lnSpc>
              <a:spcAft>
                <a:spcPts val="890"/>
              </a:spcAft>
              <a:buClr>
                <a:srgbClr val="000000"/>
              </a:buClr>
              <a:buSzPts val="2000"/>
              <a:buFont typeface="Arial" panose="020B0604020202020204" pitchFamily="34" charset="0"/>
              <a:buChar char="•"/>
            </a:pPr>
            <a:r>
              <a:rPr lang="en-US" sz="2000" dirty="0">
                <a:solidFill>
                  <a:srgbClr val="333333"/>
                </a:solidFill>
                <a:ea typeface="Calibri" panose="020F0502020204030204" pitchFamily="34" charset="0"/>
                <a:cs typeface="Calibri" panose="020F0502020204030204" pitchFamily="34" charset="0"/>
              </a:rPr>
              <a:t>D</a:t>
            </a:r>
            <a:r>
              <a:rPr lang="en-US" sz="2000" dirty="0">
                <a:solidFill>
                  <a:srgbClr val="333333"/>
                </a:solidFill>
                <a:effectLst/>
                <a:ea typeface="Calibri" panose="020F0502020204030204" pitchFamily="34" charset="0"/>
                <a:cs typeface="Calibri" panose="020F0502020204030204" pitchFamily="34" charset="0"/>
              </a:rPr>
              <a:t>o not use </a:t>
            </a:r>
            <a:r>
              <a:rPr lang="en-US" sz="2000" i="1" dirty="0">
                <a:solidFill>
                  <a:srgbClr val="333333"/>
                </a:solidFill>
                <a:effectLst/>
                <a:ea typeface="Calibri" panose="020F0502020204030204" pitchFamily="34" charset="0"/>
                <a:cs typeface="Calibri" panose="020F0502020204030204" pitchFamily="34" charset="0"/>
              </a:rPr>
              <a:t>QSL</a:t>
            </a:r>
            <a:r>
              <a:rPr lang="en-US" sz="2000" dirty="0">
                <a:solidFill>
                  <a:srgbClr val="333333"/>
                </a:solidFill>
                <a:effectLst/>
                <a:ea typeface="Calibri" panose="020F0502020204030204" pitchFamily="34" charset="0"/>
                <a:cs typeface="Calibri" panose="020F0502020204030204" pitchFamily="34" charset="0"/>
              </a:rPr>
              <a:t> to Acknowledge a message, instead use the Proword, </a:t>
            </a:r>
            <a:r>
              <a:rPr lang="en-US" sz="2000" b="1" dirty="0">
                <a:solidFill>
                  <a:srgbClr val="333333"/>
                </a:solidFill>
                <a:effectLst/>
                <a:ea typeface="Calibri" panose="020F0502020204030204" pitchFamily="34" charset="0"/>
                <a:cs typeface="Calibri" panose="020F0502020204030204" pitchFamily="34" charset="0"/>
              </a:rPr>
              <a:t>'Acknowledge-Over’</a:t>
            </a:r>
            <a:r>
              <a:rPr lang="en-US" sz="2000" dirty="0">
                <a:solidFill>
                  <a:srgbClr val="333333"/>
                </a:solidFill>
                <a:effectLst/>
                <a:ea typeface="Calibri" panose="020F0502020204030204" pitchFamily="34" charset="0"/>
                <a:cs typeface="Calibri" panose="020F0502020204030204" pitchFamily="34" charset="0"/>
              </a:rPr>
              <a:t>.  </a:t>
            </a:r>
          </a:p>
          <a:p>
            <a:pPr marR="74930" algn="just" fontAlgn="base">
              <a:lnSpc>
                <a:spcPct val="102000"/>
              </a:lnSpc>
              <a:spcAft>
                <a:spcPts val="890"/>
              </a:spcAft>
              <a:buClr>
                <a:srgbClr val="000000"/>
              </a:buClr>
              <a:buSzPts val="2000"/>
            </a:pPr>
            <a:endParaRPr lang="en-US" sz="2400" dirty="0">
              <a:solidFill>
                <a:srgbClr val="333333"/>
              </a:solidFill>
              <a:effectLst/>
              <a:ea typeface="Calibri" panose="020F0502020204030204" pitchFamily="34" charset="0"/>
              <a:cs typeface="Calibri" panose="020F0502020204030204" pitchFamily="34" charset="0"/>
            </a:endParaRPr>
          </a:p>
          <a:p>
            <a:pPr marR="74930" algn="just" fontAlgn="base">
              <a:lnSpc>
                <a:spcPct val="102000"/>
              </a:lnSpc>
              <a:spcAft>
                <a:spcPts val="890"/>
              </a:spcAft>
              <a:buClr>
                <a:srgbClr val="000000"/>
              </a:buClr>
              <a:buSzPts val="2000"/>
            </a:pPr>
            <a:r>
              <a:rPr lang="en-US" sz="1600" dirty="0">
                <a:solidFill>
                  <a:srgbClr val="333333"/>
                </a:solidFill>
                <a:effectLst/>
                <a:ea typeface="Calibri" panose="020F0502020204030204" pitchFamily="34" charset="0"/>
                <a:cs typeface="Calibri" panose="020F0502020204030204" pitchFamily="34" charset="0"/>
              </a:rPr>
              <a:t>This is important as we will be working with many different Served Agencies and the communications must be fully understood by all parties. (Including National Weather Service, American Red Cross, Georgia Emergency Management Agency, Local County and City agencies, etc.)</a:t>
            </a:r>
            <a:endParaRPr lang="en-US" sz="1600" dirty="0">
              <a:solidFill>
                <a:srgbClr val="000000"/>
              </a:solidFill>
              <a:uFill>
                <a:solidFill>
                  <a:srgbClr val="000000"/>
                </a:solidFill>
              </a:u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28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Prowords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741667" y="1755491"/>
            <a:ext cx="10708666" cy="923330"/>
          </a:xfrm>
          <a:prstGeom prst="rect">
            <a:avLst/>
          </a:prstGeom>
          <a:noFill/>
        </p:spPr>
        <p:txBody>
          <a:bodyPr wrap="square">
            <a:spAutoFit/>
          </a:bodyPr>
          <a:lstStyle/>
          <a:p>
            <a:pPr marL="182880" algn="ctr">
              <a:spcAft>
                <a:spcPts val="600"/>
              </a:spcAft>
            </a:pPr>
            <a:r>
              <a:rPr lang="en-US" sz="5400" dirty="0">
                <a:effectLst/>
                <a:latin typeface="Calibri" panose="020F0502020204030204" pitchFamily="34" charset="0"/>
                <a:ea typeface="Calibri" panose="020F0502020204030204" pitchFamily="34" charset="0"/>
                <a:cs typeface="Times New Roman" panose="02020603050405020304" pitchFamily="18" charset="0"/>
              </a:rPr>
              <a:t>What are Prowords?</a:t>
            </a:r>
          </a:p>
        </p:txBody>
      </p:sp>
      <p:sp>
        <p:nvSpPr>
          <p:cNvPr id="3" name="TextBox 2">
            <a:extLst>
              <a:ext uri="{FF2B5EF4-FFF2-40B4-BE49-F238E27FC236}">
                <a16:creationId xmlns:a16="http://schemas.microsoft.com/office/drawing/2014/main" id="{1F71132A-1761-4948-B951-FECF13CDF4F1}"/>
              </a:ext>
            </a:extLst>
          </p:cNvPr>
          <p:cNvSpPr txBox="1"/>
          <p:nvPr/>
        </p:nvSpPr>
        <p:spPr>
          <a:xfrm>
            <a:off x="1256733" y="3532978"/>
            <a:ext cx="10424072" cy="461665"/>
          </a:xfrm>
          <a:prstGeom prst="rect">
            <a:avLst/>
          </a:prstGeom>
          <a:noFill/>
        </p:spPr>
        <p:txBody>
          <a:bodyPr wrap="none" rtlCol="0">
            <a:spAutoFit/>
          </a:bodyPr>
          <a:lstStyle/>
          <a:p>
            <a:r>
              <a:rPr lang="en-US" sz="2400" dirty="0"/>
              <a:t>Procedural Words are used in message handling to ensure accuracy and efficiency.</a:t>
            </a:r>
          </a:p>
        </p:txBody>
      </p:sp>
    </p:spTree>
    <p:extLst>
      <p:ext uri="{BB962C8B-B14F-4D97-AF65-F5344CB8AC3E}">
        <p14:creationId xmlns:p14="http://schemas.microsoft.com/office/powerpoint/2010/main" val="40858924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Common Prowords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2148" y="1161806"/>
            <a:ext cx="11746426" cy="5293757"/>
          </a:xfrm>
          <a:prstGeom prst="rect">
            <a:avLst/>
          </a:prstGeom>
          <a:noFill/>
        </p:spPr>
        <p:txBody>
          <a:bodyPr wrap="square">
            <a:spAutoFit/>
          </a:bodyPr>
          <a:lstStyle/>
          <a:p>
            <a:pPr marL="182880">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Below is a list of Common Prowords we shall utilize. Emergency Communications requires clearly spoken language to avoid any confusion or miss-interpretation of meaning:</a:t>
            </a:r>
          </a:p>
          <a:p>
            <a:pPr marL="182880">
              <a:spcAft>
                <a:spcPts val="600"/>
              </a:spcAft>
            </a:pPr>
            <a:endPar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468630" indent="-285750">
              <a:spcAft>
                <a:spcPts val="600"/>
              </a:spcAft>
              <a:buFont typeface="Arial" panose="020B0604020202020204" pitchFamily="34" charset="0"/>
              <a:buChar char="•"/>
            </a:pP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CORRECT / WRONG</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The proword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CORRECT</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means "what you transmitted is correct". The opposite is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WRONG</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pPr marL="468630" indent="-285750">
              <a:spcAft>
                <a:spcPts val="600"/>
              </a:spcAft>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NEGATIVE  / AFFIRMATIVE</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The proword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NEGATIVE</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means "No". The Opposite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AFFIRMATIVE</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meaning "Yes".</a:t>
            </a:r>
          </a:p>
          <a:p>
            <a:pPr marL="468630" indent="-285750">
              <a:spcAft>
                <a:spcPts val="600"/>
              </a:spcAft>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SAY AGAIN</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The proword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SAY AGAIN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is used to request a repetition of something that was transmitted. The Proword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 SAY AGAIN</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means I am about to restate something I have already transmitted.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WAIT and WAITOUT</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The proword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WAIT</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is used when a pause is required and will last less than five seconds.  Wait should not be over-used; you may simply pause a second or two without saying it.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WAIT OUT</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means I must pause for </a:t>
            </a:r>
            <a:r>
              <a:rPr lang="en-US" u="sng"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longer than five seconds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before continuing/responding, in the meantime other stations can transmit as normal.</a:t>
            </a:r>
          </a:p>
          <a:p>
            <a:pPr marL="468630" indent="-285750">
              <a:spcAft>
                <a:spcPts val="600"/>
              </a:spcAft>
              <a:buFont typeface="Arial" panose="020B0604020202020204" pitchFamily="34" charset="0"/>
              <a:buChar char="•"/>
            </a:pPr>
            <a:endPar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468630" indent="-285750">
              <a:spcAft>
                <a:spcPts val="600"/>
              </a:spcAft>
              <a:buFont typeface="Arial" panose="020B0604020202020204" pitchFamily="34" charset="0"/>
              <a:buChar char="•"/>
            </a:pP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BREAK</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The proword </a:t>
            </a: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BREAK</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indicated separation between the heading and the text and between the text and the end procedure.  Break is not used to interruption transmissions. </a:t>
            </a: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616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Common Prowords (Cont)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2148" y="1161806"/>
            <a:ext cx="11746426" cy="5801588"/>
          </a:xfrm>
          <a:prstGeom prst="rect">
            <a:avLst/>
          </a:prstGeom>
          <a:noFill/>
        </p:spPr>
        <p:txBody>
          <a:bodyPr wrap="square">
            <a:spAutoFit/>
          </a:bodyPr>
          <a:lstStyle/>
          <a:p>
            <a:pPr marL="182880">
              <a:spcAft>
                <a:spcPts val="600"/>
              </a:spcAft>
            </a:pPr>
            <a:endParaRPr lang="en-US" sz="1000"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PRIOIRTY. </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The</a:t>
            </a: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proword </a:t>
            </a: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PRIORITY</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is used to prioritize traffic and can be used to interrupt the communications by stating the precedence of his/her traffic.  E.g., “</a:t>
            </a: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PRIORITY PRIORITY</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NCS upon hearing the interruption will seize control of the net , stop the communications so that the higher precedence of traffic can be passed.</a:t>
            </a:r>
          </a:p>
          <a:p>
            <a:pPr marL="468630" indent="-285750">
              <a:spcAft>
                <a:spcPts val="600"/>
              </a:spcAft>
              <a:buFont typeface="Arial" panose="020B0604020202020204" pitchFamily="34" charset="0"/>
              <a:buChar char="•"/>
            </a:pPr>
            <a:endParaRPr lang="en-US" b="1"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468630" indent="-285750">
              <a:spcAft>
                <a:spcPts val="600"/>
              </a:spcAft>
              <a:buFont typeface="Arial" panose="020B0604020202020204" pitchFamily="34" charset="0"/>
              <a:buChar char="•"/>
            </a:pP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WILCO</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The proword </a:t>
            </a: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WILCO</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is a contraction of the phrase "will comply". It is used in response to a request or tasking and means that you understand the tasking and agree to accomplish the task. Because it implies you understand the request, </a:t>
            </a:r>
            <a:r>
              <a:rPr lang="en-US" u="sng" dirty="0">
                <a:solidFill>
                  <a:srgbClr val="333333"/>
                </a:solidFill>
                <a:latin typeface="Calibri" panose="020F0502020204030204" pitchFamily="34" charset="0"/>
                <a:ea typeface="Calibri" panose="020F0502020204030204" pitchFamily="34" charset="0"/>
                <a:cs typeface="Calibri" panose="020F0502020204030204" pitchFamily="34" charset="0"/>
              </a:rPr>
              <a:t>it is never used with the proword </a:t>
            </a: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ROGER</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as that would be redundant.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b="1"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468630" indent="-285750">
              <a:spcAft>
                <a:spcPts val="600"/>
              </a:spcAft>
              <a:buFont typeface="Arial" panose="020B0604020202020204" pitchFamily="34" charset="0"/>
              <a:buChar char="•"/>
            </a:pP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OVER.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proword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OVER</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means, I have finished my transmission, go ahead and transmit.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OUT.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proword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OUT</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means, I have concluded my transmission, no reply is expected.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ROGER</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The proword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ROGER</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means, "I have received the information by you" without indicating approval or disapproval, agreement or disagreement. Do not confuse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ROGER</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for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WILCO</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THIS IS</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The proword </a:t>
            </a: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THIS IS</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means, "The current transmission is from the station who's call sign follows."  This proword can be omitted after communications are established.</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175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 calcmode="lin" valueType="num">
                                      <p:cBhvr additive="base">
                                        <p:cTn id="1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 calcmode="lin" valueType="num">
                                      <p:cBhvr additive="base">
                                        <p:cTn id="1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 calcmode="lin" valueType="num">
                                      <p:cBhvr additive="base">
                                        <p:cTn id="25"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anim calcmode="lin" valueType="num">
                                      <p:cBhvr additive="base">
                                        <p:cTn id="31"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Common Prowords (Cont)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2148" y="1161806"/>
            <a:ext cx="11746426" cy="6232475"/>
          </a:xfrm>
          <a:prstGeom prst="rect">
            <a:avLst/>
          </a:prstGeom>
          <a:noFill/>
        </p:spPr>
        <p:txBody>
          <a:bodyPr wrap="square">
            <a:spAutoFit/>
          </a:bodyPr>
          <a:lstStyle/>
          <a:p>
            <a:pPr marL="182880">
              <a:spcAft>
                <a:spcPts val="600"/>
              </a:spcAft>
            </a:pPr>
            <a:endParaRPr lang="en-US" sz="1000"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solidFill>
                  <a:srgbClr val="333333"/>
                </a:solidFill>
                <a:latin typeface="Calibri" panose="020F0502020204030204" pitchFamily="34" charset="0"/>
                <a:ea typeface="Calibri" panose="020F0502020204030204" pitchFamily="34" charset="0"/>
                <a:cs typeface="Times New Roman" panose="02020603050405020304" pitchFamily="18" charset="0"/>
              </a:rPr>
              <a:t>THIS IS A DIRECTED NET</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This proword </a:t>
            </a: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THIS IS A DIRECTED NET</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spoken by NET Control, means that until further notice the NET is directed. This means that all stations need permission of NET CONTROL to call other stations. The Opposite is </a:t>
            </a: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FREE NET</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In a FREE NET, any station may call any other station without NCS Permission.</a:t>
            </a:r>
          </a:p>
          <a:p>
            <a:pPr marL="468630" indent="-285750">
              <a:spcAft>
                <a:spcPts val="600"/>
              </a:spcAft>
              <a:buFont typeface="Arial" panose="020B0604020202020204" pitchFamily="34" charset="0"/>
              <a:buChar char="•"/>
            </a:pPr>
            <a:endParaRPr lang="en-US"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468630" indent="-285750">
              <a:spcAft>
                <a:spcPts val="600"/>
              </a:spcAft>
              <a:buFont typeface="Arial" panose="020B0604020202020204" pitchFamily="34" charset="0"/>
              <a:buChar char="•"/>
            </a:pP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CLOSE-DOWN</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The proword</a:t>
            </a: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 CLOSE-DOWN </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can be used to request your station to leave the net, or used by Net Control to End the Net.</a:t>
            </a:r>
            <a:endParaRPr lang="en-AS" dirty="0">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dirty="0"/>
          </a:p>
          <a:p>
            <a:pPr marL="468630" indent="-285750">
              <a:spcAft>
                <a:spcPts val="6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UNKNOWN STATION. </a:t>
            </a:r>
            <a:r>
              <a:rPr lang="en-US" dirty="0">
                <a:latin typeface="Calibri" panose="020F0502020204030204" pitchFamily="34" charset="0"/>
                <a:ea typeface="Calibri" panose="020F0502020204030204" pitchFamily="34" charset="0"/>
                <a:cs typeface="Times New Roman" panose="02020603050405020304" pitchFamily="18" charset="0"/>
              </a:rPr>
              <a:t>The proword </a:t>
            </a:r>
            <a:r>
              <a:rPr lang="en-US" b="1" dirty="0">
                <a:latin typeface="Calibri" panose="020F0502020204030204" pitchFamily="34" charset="0"/>
                <a:ea typeface="Calibri" panose="020F0502020204030204" pitchFamily="34" charset="0"/>
                <a:cs typeface="Times New Roman" panose="02020603050405020304" pitchFamily="18" charset="0"/>
              </a:rPr>
              <a:t>UNKNOWN STATION </a:t>
            </a:r>
            <a:r>
              <a:rPr lang="en-US" dirty="0">
                <a:latin typeface="Calibri" panose="020F0502020204030204" pitchFamily="34" charset="0"/>
                <a:ea typeface="Calibri" panose="020F0502020204030204" pitchFamily="34" charset="0"/>
                <a:cs typeface="Times New Roman" panose="02020603050405020304" pitchFamily="18" charset="0"/>
              </a:rPr>
              <a:t>means, “the identify of the station I am attempting to contact is not known to me or whose callsign was not heard or only partially heard.</a:t>
            </a:r>
          </a:p>
          <a:p>
            <a:pPr marL="182880">
              <a:spcAft>
                <a:spcPts val="6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WORDS TWICE. </a:t>
            </a:r>
            <a:r>
              <a:rPr lang="en-US" dirty="0">
                <a:latin typeface="Calibri" panose="020F0502020204030204" pitchFamily="34" charset="0"/>
                <a:ea typeface="Calibri" panose="020F0502020204030204" pitchFamily="34" charset="0"/>
                <a:cs typeface="Times New Roman" panose="02020603050405020304" pitchFamily="18" charset="0"/>
              </a:rPr>
              <a:t>The proword </a:t>
            </a:r>
            <a:r>
              <a:rPr lang="en-US" b="1" dirty="0">
                <a:latin typeface="Calibri" panose="020F0502020204030204" pitchFamily="34" charset="0"/>
                <a:ea typeface="Calibri" panose="020F0502020204030204" pitchFamily="34" charset="0"/>
                <a:cs typeface="Times New Roman" panose="02020603050405020304" pitchFamily="18" charset="0"/>
              </a:rPr>
              <a:t>WORDS TWICE </a:t>
            </a:r>
            <a:r>
              <a:rPr lang="en-US" dirty="0">
                <a:latin typeface="Calibri" panose="020F0502020204030204" pitchFamily="34" charset="0"/>
                <a:ea typeface="Calibri" panose="020F0502020204030204" pitchFamily="34" charset="0"/>
                <a:cs typeface="Times New Roman" panose="02020603050405020304" pitchFamily="18" charset="0"/>
              </a:rPr>
              <a:t>is used when communication is difficult. The station is requested to transmit the phrase twice that is trying to be communicated in an attempt to understand the message.</a:t>
            </a:r>
          </a:p>
          <a:p>
            <a:pPr marL="182880">
              <a:spcAft>
                <a:spcPts val="6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b="1" dirty="0">
              <a:solidFill>
                <a:schemeClr val="bg1"/>
              </a:solidFill>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b="1" dirty="0">
              <a:solidFill>
                <a:schemeClr val="bg1"/>
              </a:solidFill>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b="1" dirty="0">
              <a:solidFill>
                <a:schemeClr val="bg1"/>
              </a:solidFill>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177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Common Prowords (Cont)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2148" y="1161806"/>
            <a:ext cx="11746426" cy="5247590"/>
          </a:xfrm>
          <a:prstGeom prst="rect">
            <a:avLst/>
          </a:prstGeom>
          <a:noFill/>
        </p:spPr>
        <p:txBody>
          <a:bodyPr wrap="square">
            <a:spAutoFit/>
          </a:bodyPr>
          <a:lstStyle/>
          <a:p>
            <a:pPr marL="182880">
              <a:spcAft>
                <a:spcPts val="600"/>
              </a:spcAft>
            </a:pPr>
            <a:endParaRPr lang="en-US" sz="1000"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FIGURES.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proword </a:t>
            </a:r>
            <a:r>
              <a:rPr lang="en-US" b="1" dirty="0">
                <a:solidFill>
                  <a:srgbClr val="333333"/>
                </a:solidFill>
                <a:latin typeface="Calibri" panose="020F0502020204030204" pitchFamily="34" charset="0"/>
                <a:ea typeface="Calibri" panose="020F0502020204030204" pitchFamily="34" charset="0"/>
                <a:cs typeface="Calibri" panose="020F0502020204030204" pitchFamily="34" charset="0"/>
              </a:rPr>
              <a:t>FIGURES</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means, you are about to transmit numbers. </a:t>
            </a:r>
            <a:r>
              <a:rPr lang="en-US" dirty="0"/>
              <a:t>FIGURES is not used in conjunction with the prowords TIME, GROUPS, NUMBER, CALL SIGN, or FREQUENCY. FIGURES is used to distinguish the numerical form versus textual form, (i.e., to distinguish “2” from “two”). FIGURES is not needed in these situations: “Change frequency to 146 decimal 640, OUT.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468630" indent="-285750">
              <a:spcAft>
                <a:spcPts val="600"/>
              </a:spcAft>
              <a:buFont typeface="Arial" panose="020B0604020202020204" pitchFamily="34" charset="0"/>
              <a:buChar char="•"/>
            </a:pPr>
            <a:r>
              <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I SPELL. </a:t>
            </a:r>
            <a:r>
              <a:rPr lang="en-US"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The proword </a:t>
            </a:r>
            <a:r>
              <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I SPELL </a:t>
            </a:r>
            <a:r>
              <a:rPr lang="en-US"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is used to spell the previous word or letters communicated. When used, Say th</a:t>
            </a:r>
            <a:r>
              <a:rPr lang="en-US" dirty="0">
                <a:solidFill>
                  <a:srgbClr val="333333"/>
                </a:solidFill>
                <a:latin typeface="Calibri" panose="020F0502020204030204" pitchFamily="34" charset="0"/>
                <a:ea typeface="Calibri" panose="020F0502020204030204" pitchFamily="34" charset="0"/>
                <a:cs typeface="Times New Roman" panose="02020603050405020304" pitchFamily="18" charset="0"/>
              </a:rPr>
              <a:t>e Word, Say the proword</a:t>
            </a:r>
            <a:r>
              <a:rPr lang="en-US" b="1" dirty="0">
                <a:solidFill>
                  <a:srgbClr val="333333"/>
                </a:solidFill>
                <a:latin typeface="Calibri" panose="020F0502020204030204" pitchFamily="34" charset="0"/>
                <a:ea typeface="Calibri" panose="020F0502020204030204" pitchFamily="34" charset="0"/>
                <a:cs typeface="Times New Roman" panose="02020603050405020304" pitchFamily="18" charset="0"/>
              </a:rPr>
              <a:t> I SPELL, </a:t>
            </a:r>
            <a:r>
              <a:rPr lang="en-US" dirty="0">
                <a:solidFill>
                  <a:srgbClr val="333333"/>
                </a:solidFill>
                <a:latin typeface="Calibri" panose="020F0502020204030204" pitchFamily="34" charset="0"/>
                <a:ea typeface="Calibri" panose="020F0502020204030204" pitchFamily="34" charset="0"/>
                <a:cs typeface="Times New Roman" panose="02020603050405020304" pitchFamily="18" charset="0"/>
              </a:rPr>
              <a:t>spell the word Phonetically</a:t>
            </a:r>
            <a:r>
              <a:rPr lang="en-US" b="1" dirty="0">
                <a:solidFill>
                  <a:srgbClr val="333333"/>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333333"/>
                </a:solidFill>
                <a:latin typeface="Calibri" panose="020F0502020204030204" pitchFamily="34" charset="0"/>
                <a:ea typeface="Calibri" panose="020F0502020204030204" pitchFamily="34" charset="0"/>
                <a:cs typeface="Times New Roman" panose="02020603050405020304" pitchFamily="18" charset="0"/>
              </a:rPr>
              <a:t>Say the Word again</a:t>
            </a:r>
            <a:r>
              <a:rPr lang="en-US" b="1" dirty="0">
                <a:solidFill>
                  <a:srgbClr val="333333"/>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333333"/>
                </a:solidFill>
                <a:latin typeface="Calibri" panose="020F0502020204030204" pitchFamily="34" charset="0"/>
                <a:ea typeface="Calibri" panose="020F0502020204030204" pitchFamily="34" charset="0"/>
                <a:cs typeface="Times New Roman" panose="02020603050405020304" pitchFamily="18" charset="0"/>
              </a:rPr>
              <a:t>continue with your message. </a:t>
            </a:r>
            <a:endParaRPr lang="en-US"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r>
              <a:rPr lang="en-US" b="1" dirty="0">
                <a:solidFill>
                  <a:srgbClr val="333333"/>
                </a:solidFill>
                <a:latin typeface="Calibri" panose="020F0502020204030204" pitchFamily="34" charset="0"/>
                <a:ea typeface="Calibri" panose="020F0502020204030204" pitchFamily="34" charset="0"/>
                <a:cs typeface="Times New Roman" panose="02020603050405020304" pitchFamily="18" charset="0"/>
              </a:rPr>
              <a:t>	Example:</a:t>
            </a:r>
          </a:p>
          <a:p>
            <a:pPr marL="182880">
              <a:spcAft>
                <a:spcPts val="600"/>
              </a:spcAft>
            </a:pPr>
            <a:r>
              <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This is W1JKU, report to </a:t>
            </a:r>
            <a:r>
              <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Lane</a:t>
            </a:r>
            <a:r>
              <a:rPr lang="en-US" dirty="0">
                <a:solidFill>
                  <a:srgbClr val="333333"/>
                </a:solidFill>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333333"/>
                </a:solidFill>
                <a:latin typeface="Calibri" panose="020F0502020204030204" pitchFamily="34" charset="0"/>
                <a:ea typeface="Calibri" panose="020F0502020204030204" pitchFamily="34" charset="0"/>
                <a:cs typeface="Times New Roman" panose="02020603050405020304" pitchFamily="18" charset="0"/>
              </a:rPr>
              <a:t>I SPELL</a:t>
            </a:r>
            <a:r>
              <a:rPr lang="en-US" dirty="0">
                <a:solidFill>
                  <a:srgbClr val="333333"/>
                </a:solidFill>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Lima Alpha, November, Echo  </a:t>
            </a:r>
            <a:r>
              <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Lane</a:t>
            </a:r>
            <a:r>
              <a:rPr lang="en-US"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Street immediately, Over</a:t>
            </a:r>
            <a:r>
              <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a:t>
            </a:r>
          </a:p>
          <a:p>
            <a:pPr marL="1097280" lvl="2">
              <a:spcAft>
                <a:spcPts val="600"/>
              </a:spcAft>
            </a:pP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1097280" lvl="2">
              <a:spcAft>
                <a:spcPts val="600"/>
              </a:spcAft>
            </a:pPr>
            <a:r>
              <a:rPr lang="en-US" b="1" dirty="0">
                <a:solidFill>
                  <a:schemeClr val="bg1"/>
                </a:solidFill>
                <a:highlight>
                  <a:srgbClr val="FF0000"/>
                </a:highlight>
                <a:latin typeface="Calibri" panose="020F0502020204030204" pitchFamily="34" charset="0"/>
                <a:ea typeface="Calibri" panose="020F0502020204030204" pitchFamily="34" charset="0"/>
                <a:cs typeface="Times New Roman" panose="02020603050405020304" pitchFamily="18" charset="0"/>
              </a:rPr>
              <a:t>IF you did not spell Lane phonetically, might the receiver have thought they heard Main Street?   </a:t>
            </a:r>
          </a:p>
          <a:p>
            <a:pPr marL="182880">
              <a:spcAft>
                <a:spcPts val="600"/>
              </a:spcAft>
            </a:pPr>
            <a:endParaRPr lang="en-US" b="1" dirty="0">
              <a:solidFill>
                <a:schemeClr val="bg1"/>
              </a:solidFill>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b="1" dirty="0">
              <a:solidFill>
                <a:schemeClr val="bg1"/>
              </a:solidFill>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220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down)">
                                      <p:cBhvr>
                                        <p:cTn id="7" dur="580">
                                          <p:stCondLst>
                                            <p:cond delay="0"/>
                                          </p:stCondLst>
                                        </p:cTn>
                                        <p:tgtEl>
                                          <p:spTgt spid="6">
                                            <p:txEl>
                                              <p:pRg st="3" end="3"/>
                                            </p:txEl>
                                          </p:spTgt>
                                        </p:tgtEl>
                                      </p:cBhvr>
                                    </p:animEffect>
                                    <p:anim calcmode="lin" valueType="num">
                                      <p:cBhvr>
                                        <p:cTn id="8"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3" end="3"/>
                                            </p:txEl>
                                          </p:spTgt>
                                        </p:tgtEl>
                                      </p:cBhvr>
                                      <p:to x="100000" y="60000"/>
                                    </p:animScale>
                                    <p:animScale>
                                      <p:cBhvr>
                                        <p:cTn id="14" dur="166" decel="50000">
                                          <p:stCondLst>
                                            <p:cond delay="676"/>
                                          </p:stCondLst>
                                        </p:cTn>
                                        <p:tgtEl>
                                          <p:spTgt spid="6">
                                            <p:txEl>
                                              <p:pRg st="3" end="3"/>
                                            </p:txEl>
                                          </p:spTgt>
                                        </p:tgtEl>
                                      </p:cBhvr>
                                      <p:to x="100000" y="100000"/>
                                    </p:animScale>
                                    <p:animScale>
                                      <p:cBhvr>
                                        <p:cTn id="15" dur="26">
                                          <p:stCondLst>
                                            <p:cond delay="1312"/>
                                          </p:stCondLst>
                                        </p:cTn>
                                        <p:tgtEl>
                                          <p:spTgt spid="6">
                                            <p:txEl>
                                              <p:pRg st="3" end="3"/>
                                            </p:txEl>
                                          </p:spTgt>
                                        </p:tgtEl>
                                      </p:cBhvr>
                                      <p:to x="100000" y="80000"/>
                                    </p:animScale>
                                    <p:animScale>
                                      <p:cBhvr>
                                        <p:cTn id="16" dur="166" decel="50000">
                                          <p:stCondLst>
                                            <p:cond delay="1338"/>
                                          </p:stCondLst>
                                        </p:cTn>
                                        <p:tgtEl>
                                          <p:spTgt spid="6">
                                            <p:txEl>
                                              <p:pRg st="3" end="3"/>
                                            </p:txEl>
                                          </p:spTgt>
                                        </p:tgtEl>
                                      </p:cBhvr>
                                      <p:to x="100000" y="100000"/>
                                    </p:animScale>
                                    <p:animScale>
                                      <p:cBhvr>
                                        <p:cTn id="17" dur="26">
                                          <p:stCondLst>
                                            <p:cond delay="1642"/>
                                          </p:stCondLst>
                                        </p:cTn>
                                        <p:tgtEl>
                                          <p:spTgt spid="6">
                                            <p:txEl>
                                              <p:pRg st="3" end="3"/>
                                            </p:txEl>
                                          </p:spTgt>
                                        </p:tgtEl>
                                      </p:cBhvr>
                                      <p:to x="100000" y="90000"/>
                                    </p:animScale>
                                    <p:animScale>
                                      <p:cBhvr>
                                        <p:cTn id="18" dur="166" decel="50000">
                                          <p:stCondLst>
                                            <p:cond delay="1668"/>
                                          </p:stCondLst>
                                        </p:cTn>
                                        <p:tgtEl>
                                          <p:spTgt spid="6">
                                            <p:txEl>
                                              <p:pRg st="3" end="3"/>
                                            </p:txEl>
                                          </p:spTgt>
                                        </p:tgtEl>
                                      </p:cBhvr>
                                      <p:to x="100000" y="100000"/>
                                    </p:animScale>
                                    <p:animScale>
                                      <p:cBhvr>
                                        <p:cTn id="19" dur="26">
                                          <p:stCondLst>
                                            <p:cond delay="1808"/>
                                          </p:stCondLst>
                                        </p:cTn>
                                        <p:tgtEl>
                                          <p:spTgt spid="6">
                                            <p:txEl>
                                              <p:pRg st="3" end="3"/>
                                            </p:txEl>
                                          </p:spTgt>
                                        </p:tgtEl>
                                      </p:cBhvr>
                                      <p:to x="100000" y="95000"/>
                                    </p:animScale>
                                    <p:animScale>
                                      <p:cBhvr>
                                        <p:cTn id="20" dur="166" decel="50000">
                                          <p:stCondLst>
                                            <p:cond delay="1834"/>
                                          </p:stCondLst>
                                        </p:cTn>
                                        <p:tgtEl>
                                          <p:spTgt spid="6">
                                            <p:txEl>
                                              <p:pRg st="3" end="3"/>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down)">
                                      <p:cBhvr>
                                        <p:cTn id="25" dur="580">
                                          <p:stCondLst>
                                            <p:cond delay="0"/>
                                          </p:stCondLst>
                                        </p:cTn>
                                        <p:tgtEl>
                                          <p:spTgt spid="6">
                                            <p:txEl>
                                              <p:pRg st="4" end="4"/>
                                            </p:txEl>
                                          </p:spTgt>
                                        </p:tgtEl>
                                      </p:cBhvr>
                                    </p:animEffect>
                                    <p:anim calcmode="lin" valueType="num">
                                      <p:cBhvr>
                                        <p:cTn id="26"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4" end="4"/>
                                            </p:txEl>
                                          </p:spTgt>
                                        </p:tgtEl>
                                      </p:cBhvr>
                                      <p:to x="100000" y="60000"/>
                                    </p:animScale>
                                    <p:animScale>
                                      <p:cBhvr>
                                        <p:cTn id="32" dur="166" decel="50000">
                                          <p:stCondLst>
                                            <p:cond delay="676"/>
                                          </p:stCondLst>
                                        </p:cTn>
                                        <p:tgtEl>
                                          <p:spTgt spid="6">
                                            <p:txEl>
                                              <p:pRg st="4" end="4"/>
                                            </p:txEl>
                                          </p:spTgt>
                                        </p:tgtEl>
                                      </p:cBhvr>
                                      <p:to x="100000" y="100000"/>
                                    </p:animScale>
                                    <p:animScale>
                                      <p:cBhvr>
                                        <p:cTn id="33" dur="26">
                                          <p:stCondLst>
                                            <p:cond delay="1312"/>
                                          </p:stCondLst>
                                        </p:cTn>
                                        <p:tgtEl>
                                          <p:spTgt spid="6">
                                            <p:txEl>
                                              <p:pRg st="4" end="4"/>
                                            </p:txEl>
                                          </p:spTgt>
                                        </p:tgtEl>
                                      </p:cBhvr>
                                      <p:to x="100000" y="80000"/>
                                    </p:animScale>
                                    <p:animScale>
                                      <p:cBhvr>
                                        <p:cTn id="34" dur="166" decel="50000">
                                          <p:stCondLst>
                                            <p:cond delay="1338"/>
                                          </p:stCondLst>
                                        </p:cTn>
                                        <p:tgtEl>
                                          <p:spTgt spid="6">
                                            <p:txEl>
                                              <p:pRg st="4" end="4"/>
                                            </p:txEl>
                                          </p:spTgt>
                                        </p:tgtEl>
                                      </p:cBhvr>
                                      <p:to x="100000" y="100000"/>
                                    </p:animScale>
                                    <p:animScale>
                                      <p:cBhvr>
                                        <p:cTn id="35" dur="26">
                                          <p:stCondLst>
                                            <p:cond delay="1642"/>
                                          </p:stCondLst>
                                        </p:cTn>
                                        <p:tgtEl>
                                          <p:spTgt spid="6">
                                            <p:txEl>
                                              <p:pRg st="4" end="4"/>
                                            </p:txEl>
                                          </p:spTgt>
                                        </p:tgtEl>
                                      </p:cBhvr>
                                      <p:to x="100000" y="90000"/>
                                    </p:animScale>
                                    <p:animScale>
                                      <p:cBhvr>
                                        <p:cTn id="36" dur="166" decel="50000">
                                          <p:stCondLst>
                                            <p:cond delay="1668"/>
                                          </p:stCondLst>
                                        </p:cTn>
                                        <p:tgtEl>
                                          <p:spTgt spid="6">
                                            <p:txEl>
                                              <p:pRg st="4" end="4"/>
                                            </p:txEl>
                                          </p:spTgt>
                                        </p:tgtEl>
                                      </p:cBhvr>
                                      <p:to x="100000" y="100000"/>
                                    </p:animScale>
                                    <p:animScale>
                                      <p:cBhvr>
                                        <p:cTn id="37" dur="26">
                                          <p:stCondLst>
                                            <p:cond delay="1808"/>
                                          </p:stCondLst>
                                        </p:cTn>
                                        <p:tgtEl>
                                          <p:spTgt spid="6">
                                            <p:txEl>
                                              <p:pRg st="4" end="4"/>
                                            </p:txEl>
                                          </p:spTgt>
                                        </p:tgtEl>
                                      </p:cBhvr>
                                      <p:to x="100000" y="95000"/>
                                    </p:animScale>
                                    <p:animScale>
                                      <p:cBhvr>
                                        <p:cTn id="38" dur="166" decel="50000">
                                          <p:stCondLst>
                                            <p:cond delay="1834"/>
                                          </p:stCondLst>
                                        </p:cTn>
                                        <p:tgtEl>
                                          <p:spTgt spid="6">
                                            <p:txEl>
                                              <p:pRg st="4" end="4"/>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wipe(down)">
                                      <p:cBhvr>
                                        <p:cTn id="41" dur="580">
                                          <p:stCondLst>
                                            <p:cond delay="0"/>
                                          </p:stCondLst>
                                        </p:cTn>
                                        <p:tgtEl>
                                          <p:spTgt spid="6">
                                            <p:txEl>
                                              <p:pRg st="5" end="5"/>
                                            </p:txEl>
                                          </p:spTgt>
                                        </p:tgtEl>
                                      </p:cBhvr>
                                    </p:animEffect>
                                    <p:anim calcmode="lin" valueType="num">
                                      <p:cBhvr>
                                        <p:cTn id="42" dur="1822" tmFilter="0,0; 0.14,0.36; 0.43,0.73; 0.71,0.91; 1.0,1.0">
                                          <p:stCondLst>
                                            <p:cond delay="0"/>
                                          </p:stCondLst>
                                        </p:cTn>
                                        <p:tgtEl>
                                          <p:spTgt spid="6">
                                            <p:txEl>
                                              <p:pRg st="5" end="5"/>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5" end="5"/>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5" end="5"/>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5" end="5"/>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5" end="5"/>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5" end="5"/>
                                            </p:txEl>
                                          </p:spTgt>
                                        </p:tgtEl>
                                      </p:cBhvr>
                                      <p:to x="100000" y="60000"/>
                                    </p:animScale>
                                    <p:animScale>
                                      <p:cBhvr>
                                        <p:cTn id="48" dur="166" decel="50000">
                                          <p:stCondLst>
                                            <p:cond delay="676"/>
                                          </p:stCondLst>
                                        </p:cTn>
                                        <p:tgtEl>
                                          <p:spTgt spid="6">
                                            <p:txEl>
                                              <p:pRg st="5" end="5"/>
                                            </p:txEl>
                                          </p:spTgt>
                                        </p:tgtEl>
                                      </p:cBhvr>
                                      <p:to x="100000" y="100000"/>
                                    </p:animScale>
                                    <p:animScale>
                                      <p:cBhvr>
                                        <p:cTn id="49" dur="26">
                                          <p:stCondLst>
                                            <p:cond delay="1312"/>
                                          </p:stCondLst>
                                        </p:cTn>
                                        <p:tgtEl>
                                          <p:spTgt spid="6">
                                            <p:txEl>
                                              <p:pRg st="5" end="5"/>
                                            </p:txEl>
                                          </p:spTgt>
                                        </p:tgtEl>
                                      </p:cBhvr>
                                      <p:to x="100000" y="80000"/>
                                    </p:animScale>
                                    <p:animScale>
                                      <p:cBhvr>
                                        <p:cTn id="50" dur="166" decel="50000">
                                          <p:stCondLst>
                                            <p:cond delay="1338"/>
                                          </p:stCondLst>
                                        </p:cTn>
                                        <p:tgtEl>
                                          <p:spTgt spid="6">
                                            <p:txEl>
                                              <p:pRg st="5" end="5"/>
                                            </p:txEl>
                                          </p:spTgt>
                                        </p:tgtEl>
                                      </p:cBhvr>
                                      <p:to x="100000" y="100000"/>
                                    </p:animScale>
                                    <p:animScale>
                                      <p:cBhvr>
                                        <p:cTn id="51" dur="26">
                                          <p:stCondLst>
                                            <p:cond delay="1642"/>
                                          </p:stCondLst>
                                        </p:cTn>
                                        <p:tgtEl>
                                          <p:spTgt spid="6">
                                            <p:txEl>
                                              <p:pRg st="5" end="5"/>
                                            </p:txEl>
                                          </p:spTgt>
                                        </p:tgtEl>
                                      </p:cBhvr>
                                      <p:to x="100000" y="90000"/>
                                    </p:animScale>
                                    <p:animScale>
                                      <p:cBhvr>
                                        <p:cTn id="52" dur="166" decel="50000">
                                          <p:stCondLst>
                                            <p:cond delay="1668"/>
                                          </p:stCondLst>
                                        </p:cTn>
                                        <p:tgtEl>
                                          <p:spTgt spid="6">
                                            <p:txEl>
                                              <p:pRg st="5" end="5"/>
                                            </p:txEl>
                                          </p:spTgt>
                                        </p:tgtEl>
                                      </p:cBhvr>
                                      <p:to x="100000" y="100000"/>
                                    </p:animScale>
                                    <p:animScale>
                                      <p:cBhvr>
                                        <p:cTn id="53" dur="26">
                                          <p:stCondLst>
                                            <p:cond delay="1808"/>
                                          </p:stCondLst>
                                        </p:cTn>
                                        <p:tgtEl>
                                          <p:spTgt spid="6">
                                            <p:txEl>
                                              <p:pRg st="5" end="5"/>
                                            </p:txEl>
                                          </p:spTgt>
                                        </p:tgtEl>
                                      </p:cBhvr>
                                      <p:to x="100000" y="95000"/>
                                    </p:animScale>
                                    <p:animScale>
                                      <p:cBhvr>
                                        <p:cTn id="54" dur="166" decel="50000">
                                          <p:stCondLst>
                                            <p:cond delay="1834"/>
                                          </p:stCondLst>
                                        </p:cTn>
                                        <p:tgtEl>
                                          <p:spTgt spid="6">
                                            <p:txEl>
                                              <p:pRg st="5" end="5"/>
                                            </p:tx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anim calcmode="lin" valueType="num">
                                      <p:cBhvr additive="base">
                                        <p:cTn id="5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References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256733" y="2409602"/>
            <a:ext cx="9897222" cy="367280"/>
          </a:xfrm>
          <a:prstGeom prst="rect">
            <a:avLst/>
          </a:prstGeom>
          <a:noFill/>
        </p:spPr>
        <p:txBody>
          <a:bodyPr wrap="square">
            <a:spAutoFit/>
          </a:bodyPr>
          <a:lstStyle/>
          <a:p>
            <a:pPr marL="750570" marR="55245" indent="-285750" algn="just">
              <a:lnSpc>
                <a:spcPct val="103000"/>
              </a:lnSpc>
              <a:spcAft>
                <a:spcPts val="120"/>
              </a:spcAft>
              <a:buFont typeface="Arial" panose="020B0604020202020204" pitchFamily="34" charset="0"/>
              <a:buChar char="•"/>
            </a:pPr>
            <a:r>
              <a:rPr lang="en-AS" sz="1800" dirty="0">
                <a:solidFill>
                  <a:srgbClr val="000000"/>
                </a:solidFill>
                <a:effectLst/>
                <a:latin typeface="Calibri" panose="020F0502020204030204" pitchFamily="34" charset="0"/>
                <a:ea typeface="Calibri" panose="020F0502020204030204" pitchFamily="34" charset="0"/>
                <a:hlinkClick r:id="rId3"/>
              </a:rPr>
              <a:t>Cherokee County ARES Operations Manual</a:t>
            </a:r>
            <a:endParaRPr lang="en-US" sz="18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3120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ITU Phonetics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2148" y="1409233"/>
            <a:ext cx="11746426" cy="1138773"/>
          </a:xfrm>
          <a:prstGeom prst="rect">
            <a:avLst/>
          </a:prstGeom>
          <a:noFill/>
        </p:spPr>
        <p:txBody>
          <a:bodyPr wrap="square">
            <a:spAutoFit/>
          </a:bodyPr>
          <a:lstStyle/>
          <a:p>
            <a:pPr marL="182880">
              <a:spcAft>
                <a:spcPts val="600"/>
              </a:spcAft>
            </a:pPr>
            <a:endParaRPr lang="en-US" sz="1000"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Arial" panose="020B0604020202020204" pitchFamily="34" charset="0"/>
              <a:buChar char="•"/>
            </a:pPr>
            <a:r>
              <a:rPr lang="en-US" sz="24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What is ITU Phonetics?</a:t>
            </a:r>
          </a:p>
          <a:p>
            <a:pPr marL="525780" indent="-342900">
              <a:spcAft>
                <a:spcPts val="600"/>
              </a:spcAft>
              <a:buFont typeface="Arial" panose="020B0604020202020204" pitchFamily="34" charset="0"/>
              <a:buChar char="•"/>
            </a:pPr>
            <a:r>
              <a:rPr lang="en-US" sz="2400" b="1" dirty="0">
                <a:solidFill>
                  <a:srgbClr val="333333"/>
                </a:solidFill>
                <a:latin typeface="Calibri" panose="020F0502020204030204" pitchFamily="34" charset="0"/>
                <a:ea typeface="Calibri" panose="020F0502020204030204" pitchFamily="34" charset="0"/>
                <a:cs typeface="Calibri" panose="020F0502020204030204" pitchFamily="34" charset="0"/>
              </a:rPr>
              <a:t>Why do we use ITU Phonetics?</a:t>
            </a:r>
            <a:endParaRPr lang="en-A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7DE8F1B-56AD-4AFC-A6F9-ED508963F3F5}"/>
              </a:ext>
            </a:extLst>
          </p:cNvPr>
          <p:cNvSpPr txBox="1"/>
          <p:nvPr/>
        </p:nvSpPr>
        <p:spPr>
          <a:xfrm>
            <a:off x="540572" y="3320997"/>
            <a:ext cx="11338002" cy="3139321"/>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111111"/>
                </a:solidFill>
                <a:effectLst/>
              </a:rPr>
              <a:t>The ITU Phonetic Alphabet standard is also called the</a:t>
            </a:r>
            <a:r>
              <a:rPr lang="en-US" b="1" i="0" dirty="0">
                <a:solidFill>
                  <a:srgbClr val="111111"/>
                </a:solidFill>
                <a:effectLst/>
              </a:rPr>
              <a:t> NATO Phonetic Alphabet</a:t>
            </a:r>
            <a:r>
              <a:rPr lang="en-US" b="0" i="0" dirty="0">
                <a:solidFill>
                  <a:srgbClr val="111111"/>
                </a:solidFill>
                <a:effectLst/>
              </a:rPr>
              <a:t>. </a:t>
            </a:r>
          </a:p>
          <a:p>
            <a:pPr marL="285750" indent="-285750">
              <a:buFont typeface="Arial" panose="020B0604020202020204" pitchFamily="34" charset="0"/>
              <a:buChar char="•"/>
            </a:pPr>
            <a:endParaRPr lang="en-US" dirty="0">
              <a:solidFill>
                <a:srgbClr val="111111"/>
              </a:solidFill>
            </a:endParaRPr>
          </a:p>
          <a:p>
            <a:pPr marL="285750" indent="-285750">
              <a:buFont typeface="Arial" panose="020B0604020202020204" pitchFamily="34" charset="0"/>
              <a:buChar char="•"/>
            </a:pPr>
            <a:r>
              <a:rPr lang="en-US" b="0" i="0" dirty="0">
                <a:solidFill>
                  <a:srgbClr val="111111"/>
                </a:solidFill>
                <a:effectLst/>
              </a:rPr>
              <a:t>This standard of phonetics is currently used by the military, civilians, aviators, and radio communicators across the globe.</a:t>
            </a:r>
          </a:p>
          <a:p>
            <a:pPr marL="285750" indent="-285750">
              <a:buFont typeface="Arial" panose="020B0604020202020204" pitchFamily="34" charset="0"/>
              <a:buChar char="•"/>
            </a:pPr>
            <a:endParaRPr lang="en-US" b="0" i="0" dirty="0">
              <a:solidFill>
                <a:srgbClr val="111111"/>
              </a:solidFill>
              <a:effectLst/>
            </a:endParaRPr>
          </a:p>
          <a:p>
            <a:pPr marL="285750" indent="-285750">
              <a:buFont typeface="Arial" panose="020B0604020202020204" pitchFamily="34" charset="0"/>
              <a:buChar char="•"/>
            </a:pPr>
            <a:r>
              <a:rPr lang="en-US" b="0" i="0" dirty="0">
                <a:solidFill>
                  <a:srgbClr val="222222"/>
                </a:solidFill>
                <a:effectLst/>
              </a:rPr>
              <a:t>The Phonetic Alphabet is used when spelling out </a:t>
            </a:r>
            <a:r>
              <a:rPr lang="en-US" b="0" i="0" u="sng" dirty="0">
                <a:solidFill>
                  <a:srgbClr val="222222"/>
                </a:solidFill>
                <a:effectLst/>
              </a:rPr>
              <a:t>Words</a:t>
            </a:r>
            <a:r>
              <a:rPr lang="en-US" b="0" i="0" dirty="0">
                <a:solidFill>
                  <a:srgbClr val="222222"/>
                </a:solidFill>
                <a:effectLst/>
              </a:rPr>
              <a:t> or </a:t>
            </a:r>
            <a:r>
              <a:rPr lang="en-US" b="0" i="0" u="sng" dirty="0">
                <a:solidFill>
                  <a:srgbClr val="222222"/>
                </a:solidFill>
                <a:effectLst/>
              </a:rPr>
              <a:t>Numbers</a:t>
            </a:r>
            <a:r>
              <a:rPr lang="en-US" b="0" i="0" dirty="0">
                <a:solidFill>
                  <a:srgbClr val="222222"/>
                </a:solidFill>
                <a:effectLst/>
              </a:rPr>
              <a:t> over radios, telephone lines, etc. This ensures that there are no misunderstandings.</a:t>
            </a:r>
          </a:p>
          <a:p>
            <a:pPr marL="285750" indent="-285750">
              <a:buFont typeface="Arial" panose="020B0604020202020204" pitchFamily="34" charset="0"/>
              <a:buChar char="•"/>
            </a:pPr>
            <a:endParaRPr lang="en-US" b="0" i="0" dirty="0">
              <a:solidFill>
                <a:srgbClr val="222222"/>
              </a:solidFill>
              <a:effectLst/>
            </a:endParaRPr>
          </a:p>
          <a:p>
            <a:pPr marL="285750" indent="-285750">
              <a:buFont typeface="Arial" panose="020B0604020202020204" pitchFamily="34" charset="0"/>
              <a:buChar char="•"/>
            </a:pPr>
            <a:r>
              <a:rPr lang="en-US" b="0" i="0" dirty="0">
                <a:solidFill>
                  <a:srgbClr val="222222"/>
                </a:solidFill>
                <a:effectLst/>
              </a:rPr>
              <a:t>The standardization provided by using one form of communication also makes it easier to provide clear instructions without confusion or mistakes being made due to miscommunication during an emergency situation.</a:t>
            </a:r>
          </a:p>
          <a:p>
            <a:pPr marL="285750" indent="-285750">
              <a:buFont typeface="Arial" panose="020B0604020202020204" pitchFamily="34" charset="0"/>
              <a:buChar char="•"/>
            </a:pPr>
            <a:endParaRPr lang="en-AS" dirty="0"/>
          </a:p>
        </p:txBody>
      </p:sp>
    </p:spTree>
    <p:extLst>
      <p:ext uri="{BB962C8B-B14F-4D97-AF65-F5344CB8AC3E}">
        <p14:creationId xmlns:p14="http://schemas.microsoft.com/office/powerpoint/2010/main" val="166800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ITU Phonetics (Cont)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7" name="TextBox 6">
            <a:extLst>
              <a:ext uri="{FF2B5EF4-FFF2-40B4-BE49-F238E27FC236}">
                <a16:creationId xmlns:a16="http://schemas.microsoft.com/office/drawing/2014/main" id="{17DE8F1B-56AD-4AFC-A6F9-ED508963F3F5}"/>
              </a:ext>
            </a:extLst>
          </p:cNvPr>
          <p:cNvSpPr txBox="1"/>
          <p:nvPr/>
        </p:nvSpPr>
        <p:spPr>
          <a:xfrm>
            <a:off x="426999" y="1761138"/>
            <a:ext cx="11338002" cy="3539430"/>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rgbClr val="111111"/>
                </a:solidFill>
                <a:effectLst/>
              </a:rPr>
              <a:t>What you hear on HF /Contesting normally </a:t>
            </a:r>
            <a:r>
              <a:rPr lang="en-US" sz="2400" b="1" i="0" u="sng" dirty="0">
                <a:solidFill>
                  <a:srgbClr val="111111"/>
                </a:solidFill>
                <a:effectLst/>
              </a:rPr>
              <a:t>DOES NOT </a:t>
            </a:r>
            <a:r>
              <a:rPr lang="en-US" sz="2400" b="0" i="0" dirty="0">
                <a:solidFill>
                  <a:srgbClr val="111111"/>
                </a:solidFill>
                <a:effectLst/>
              </a:rPr>
              <a:t>adhere to ITU Phonetics.</a:t>
            </a:r>
          </a:p>
          <a:p>
            <a:endParaRPr lang="en-US" sz="2400" b="0" i="0" dirty="0">
              <a:solidFill>
                <a:srgbClr val="111111"/>
              </a:solidFill>
              <a:effectLst/>
            </a:endParaRPr>
          </a:p>
          <a:p>
            <a:pPr marL="285750" indent="-285750">
              <a:buFont typeface="Arial" panose="020B0604020202020204" pitchFamily="34" charset="0"/>
              <a:buChar char="•"/>
            </a:pPr>
            <a:r>
              <a:rPr lang="en-US" sz="2400" dirty="0">
                <a:solidFill>
                  <a:srgbClr val="111111"/>
                </a:solidFill>
              </a:rPr>
              <a:t>Operators are making “Cute” Names for Letters, which adds to confusion.</a:t>
            </a:r>
          </a:p>
          <a:p>
            <a:endParaRPr lang="en-US" sz="2400" dirty="0">
              <a:solidFill>
                <a:srgbClr val="111111"/>
              </a:solidFill>
            </a:endParaRPr>
          </a:p>
          <a:p>
            <a:pPr marL="285750" indent="-285750">
              <a:buFont typeface="Arial" panose="020B0604020202020204" pitchFamily="34" charset="0"/>
              <a:buChar char="•"/>
            </a:pPr>
            <a:r>
              <a:rPr lang="en-US" sz="2400" dirty="0">
                <a:solidFill>
                  <a:srgbClr val="111111"/>
                </a:solidFill>
              </a:rPr>
              <a:t>Do not set yourself up for failure and utilize non-ITU Phonetics. It’s then a hard habit to break!</a:t>
            </a:r>
          </a:p>
          <a:p>
            <a:pPr marL="285750" indent="-285750">
              <a:buFont typeface="Arial" panose="020B0604020202020204" pitchFamily="34" charset="0"/>
              <a:buChar char="•"/>
            </a:pPr>
            <a:endParaRPr lang="en-US" sz="2400" b="0" i="0" dirty="0">
              <a:solidFill>
                <a:srgbClr val="111111"/>
              </a:solidFill>
              <a:effectLst/>
            </a:endParaRPr>
          </a:p>
          <a:p>
            <a:endParaRPr lang="en-US" sz="2800" dirty="0">
              <a:solidFill>
                <a:srgbClr val="111111"/>
              </a:solidFill>
            </a:endParaRPr>
          </a:p>
          <a:p>
            <a:pPr algn="ctr"/>
            <a:r>
              <a:rPr lang="en-US" sz="2800" dirty="0">
                <a:solidFill>
                  <a:srgbClr val="111111"/>
                </a:solidFill>
              </a:rPr>
              <a:t>We </a:t>
            </a:r>
            <a:r>
              <a:rPr lang="en-US" sz="2800" b="1" u="sng" dirty="0">
                <a:solidFill>
                  <a:srgbClr val="111111"/>
                </a:solidFill>
              </a:rPr>
              <a:t>WILL NOT </a:t>
            </a:r>
            <a:r>
              <a:rPr lang="en-US" sz="2800" dirty="0">
                <a:solidFill>
                  <a:srgbClr val="111111"/>
                </a:solidFill>
              </a:rPr>
              <a:t>utilize Non-Standard ITU Phonetics on our Directed Nets</a:t>
            </a:r>
          </a:p>
        </p:txBody>
      </p:sp>
    </p:spTree>
    <p:extLst>
      <p:ext uri="{BB962C8B-B14F-4D97-AF65-F5344CB8AC3E}">
        <p14:creationId xmlns:p14="http://schemas.microsoft.com/office/powerpoint/2010/main" val="88375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animEffect transition="in" filter="wipe(down)">
                                      <p:cBhvr>
                                        <p:cTn id="7" dur="580">
                                          <p:stCondLst>
                                            <p:cond delay="0"/>
                                          </p:stCondLst>
                                        </p:cTn>
                                        <p:tgtEl>
                                          <p:spTgt spid="7">
                                            <p:txEl>
                                              <p:pRg st="7" end="7"/>
                                            </p:txEl>
                                          </p:spTgt>
                                        </p:tgtEl>
                                      </p:cBhvr>
                                    </p:animEffect>
                                    <p:anim calcmode="lin" valueType="num">
                                      <p:cBhvr>
                                        <p:cTn id="8" dur="1822" tmFilter="0,0; 0.14,0.36; 0.43,0.73; 0.71,0.91; 1.0,1.0">
                                          <p:stCondLst>
                                            <p:cond delay="0"/>
                                          </p:stCondLst>
                                        </p:cTn>
                                        <p:tgtEl>
                                          <p:spTgt spid="7">
                                            <p:txEl>
                                              <p:pRg st="7" end="7"/>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7" end="7"/>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7" end="7"/>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7" end="7"/>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7" end="7"/>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7" end="7"/>
                                            </p:txEl>
                                          </p:spTgt>
                                        </p:tgtEl>
                                      </p:cBhvr>
                                      <p:to x="100000" y="60000"/>
                                    </p:animScale>
                                    <p:animScale>
                                      <p:cBhvr>
                                        <p:cTn id="14" dur="166" decel="50000">
                                          <p:stCondLst>
                                            <p:cond delay="676"/>
                                          </p:stCondLst>
                                        </p:cTn>
                                        <p:tgtEl>
                                          <p:spTgt spid="7">
                                            <p:txEl>
                                              <p:pRg st="7" end="7"/>
                                            </p:txEl>
                                          </p:spTgt>
                                        </p:tgtEl>
                                      </p:cBhvr>
                                      <p:to x="100000" y="100000"/>
                                    </p:animScale>
                                    <p:animScale>
                                      <p:cBhvr>
                                        <p:cTn id="15" dur="26">
                                          <p:stCondLst>
                                            <p:cond delay="1312"/>
                                          </p:stCondLst>
                                        </p:cTn>
                                        <p:tgtEl>
                                          <p:spTgt spid="7">
                                            <p:txEl>
                                              <p:pRg st="7" end="7"/>
                                            </p:txEl>
                                          </p:spTgt>
                                        </p:tgtEl>
                                      </p:cBhvr>
                                      <p:to x="100000" y="80000"/>
                                    </p:animScale>
                                    <p:animScale>
                                      <p:cBhvr>
                                        <p:cTn id="16" dur="166" decel="50000">
                                          <p:stCondLst>
                                            <p:cond delay="1338"/>
                                          </p:stCondLst>
                                        </p:cTn>
                                        <p:tgtEl>
                                          <p:spTgt spid="7">
                                            <p:txEl>
                                              <p:pRg st="7" end="7"/>
                                            </p:txEl>
                                          </p:spTgt>
                                        </p:tgtEl>
                                      </p:cBhvr>
                                      <p:to x="100000" y="100000"/>
                                    </p:animScale>
                                    <p:animScale>
                                      <p:cBhvr>
                                        <p:cTn id="17" dur="26">
                                          <p:stCondLst>
                                            <p:cond delay="1642"/>
                                          </p:stCondLst>
                                        </p:cTn>
                                        <p:tgtEl>
                                          <p:spTgt spid="7">
                                            <p:txEl>
                                              <p:pRg st="7" end="7"/>
                                            </p:txEl>
                                          </p:spTgt>
                                        </p:tgtEl>
                                      </p:cBhvr>
                                      <p:to x="100000" y="90000"/>
                                    </p:animScale>
                                    <p:animScale>
                                      <p:cBhvr>
                                        <p:cTn id="18" dur="166" decel="50000">
                                          <p:stCondLst>
                                            <p:cond delay="1668"/>
                                          </p:stCondLst>
                                        </p:cTn>
                                        <p:tgtEl>
                                          <p:spTgt spid="7">
                                            <p:txEl>
                                              <p:pRg st="7" end="7"/>
                                            </p:txEl>
                                          </p:spTgt>
                                        </p:tgtEl>
                                      </p:cBhvr>
                                      <p:to x="100000" y="100000"/>
                                    </p:animScale>
                                    <p:animScale>
                                      <p:cBhvr>
                                        <p:cTn id="19" dur="26">
                                          <p:stCondLst>
                                            <p:cond delay="1808"/>
                                          </p:stCondLst>
                                        </p:cTn>
                                        <p:tgtEl>
                                          <p:spTgt spid="7">
                                            <p:txEl>
                                              <p:pRg st="7" end="7"/>
                                            </p:txEl>
                                          </p:spTgt>
                                        </p:tgtEl>
                                      </p:cBhvr>
                                      <p:to x="100000" y="95000"/>
                                    </p:animScale>
                                    <p:animScale>
                                      <p:cBhvr>
                                        <p:cTn id="20" dur="166" decel="50000">
                                          <p:stCondLst>
                                            <p:cond delay="1834"/>
                                          </p:stCondLst>
                                        </p:cTn>
                                        <p:tgtEl>
                                          <p:spTgt spid="7">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ITU Phonetics (Cont)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pic>
        <p:nvPicPr>
          <p:cNvPr id="1026" name="Picture 2" descr="See the source image">
            <a:extLst>
              <a:ext uri="{FF2B5EF4-FFF2-40B4-BE49-F238E27FC236}">
                <a16:creationId xmlns:a16="http://schemas.microsoft.com/office/drawing/2014/main" id="{3C3C0A79-FFC4-4D01-A683-8C320BA20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080" y="1793546"/>
            <a:ext cx="7612524" cy="4754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3BBD1C-9A6D-4978-85C7-428F08E31B2C}"/>
              </a:ext>
            </a:extLst>
          </p:cNvPr>
          <p:cNvSpPr txBox="1"/>
          <p:nvPr/>
        </p:nvSpPr>
        <p:spPr>
          <a:xfrm>
            <a:off x="1394604" y="1216562"/>
            <a:ext cx="4088107" cy="461665"/>
          </a:xfrm>
          <a:prstGeom prst="rect">
            <a:avLst/>
          </a:prstGeom>
          <a:noFill/>
        </p:spPr>
        <p:txBody>
          <a:bodyPr wrap="none" rtlCol="0">
            <a:spAutoFit/>
          </a:bodyPr>
          <a:lstStyle/>
          <a:p>
            <a:r>
              <a:rPr lang="en-US" sz="2400" b="1" dirty="0"/>
              <a:t>ITU Phonetic Alphabet- Letters</a:t>
            </a:r>
            <a:endParaRPr lang="en-AS" sz="2400" b="1" dirty="0"/>
          </a:p>
        </p:txBody>
      </p:sp>
    </p:spTree>
    <p:extLst>
      <p:ext uri="{BB962C8B-B14F-4D97-AF65-F5344CB8AC3E}">
        <p14:creationId xmlns:p14="http://schemas.microsoft.com/office/powerpoint/2010/main" val="1287249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ITU Phonetics (Cont)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3" name="TextBox 2">
            <a:extLst>
              <a:ext uri="{FF2B5EF4-FFF2-40B4-BE49-F238E27FC236}">
                <a16:creationId xmlns:a16="http://schemas.microsoft.com/office/drawing/2014/main" id="{E03BBD1C-9A6D-4978-85C7-428F08E31B2C}"/>
              </a:ext>
            </a:extLst>
          </p:cNvPr>
          <p:cNvSpPr txBox="1"/>
          <p:nvPr/>
        </p:nvSpPr>
        <p:spPr>
          <a:xfrm>
            <a:off x="1394604" y="1216562"/>
            <a:ext cx="4379725" cy="461665"/>
          </a:xfrm>
          <a:prstGeom prst="rect">
            <a:avLst/>
          </a:prstGeom>
          <a:noFill/>
        </p:spPr>
        <p:txBody>
          <a:bodyPr wrap="none" rtlCol="0">
            <a:spAutoFit/>
          </a:bodyPr>
          <a:lstStyle/>
          <a:p>
            <a:r>
              <a:rPr lang="en-US" sz="2400" b="1" dirty="0"/>
              <a:t>ITU Phonetic Alphabet- Numbers</a:t>
            </a:r>
            <a:endParaRPr lang="en-AS" sz="2400" b="1" dirty="0"/>
          </a:p>
        </p:txBody>
      </p:sp>
      <p:graphicFrame>
        <p:nvGraphicFramePr>
          <p:cNvPr id="5" name="Table 4">
            <a:extLst>
              <a:ext uri="{FF2B5EF4-FFF2-40B4-BE49-F238E27FC236}">
                <a16:creationId xmlns:a16="http://schemas.microsoft.com/office/drawing/2014/main" id="{5BACD0E3-8362-4603-8025-E0B280FB1817}"/>
              </a:ext>
            </a:extLst>
          </p:cNvPr>
          <p:cNvGraphicFramePr>
            <a:graphicFrameLocks noGrp="1"/>
          </p:cNvGraphicFramePr>
          <p:nvPr>
            <p:extLst>
              <p:ext uri="{D42A27DB-BD31-4B8C-83A1-F6EECF244321}">
                <p14:modId xmlns:p14="http://schemas.microsoft.com/office/powerpoint/2010/main" val="1239135578"/>
              </p:ext>
            </p:extLst>
          </p:nvPr>
        </p:nvGraphicFramePr>
        <p:xfrm>
          <a:off x="2593079" y="2166193"/>
          <a:ext cx="6057583" cy="4274820"/>
        </p:xfrm>
        <a:graphic>
          <a:graphicData uri="http://schemas.openxmlformats.org/drawingml/2006/table">
            <a:tbl>
              <a:tblPr/>
              <a:tblGrid>
                <a:gridCol w="1285875">
                  <a:extLst>
                    <a:ext uri="{9D8B030D-6E8A-4147-A177-3AD203B41FA5}">
                      <a16:colId xmlns:a16="http://schemas.microsoft.com/office/drawing/2014/main" val="2848090565"/>
                    </a:ext>
                  </a:extLst>
                </a:gridCol>
                <a:gridCol w="2385854">
                  <a:extLst>
                    <a:ext uri="{9D8B030D-6E8A-4147-A177-3AD203B41FA5}">
                      <a16:colId xmlns:a16="http://schemas.microsoft.com/office/drawing/2014/main" val="2370966666"/>
                    </a:ext>
                  </a:extLst>
                </a:gridCol>
                <a:gridCol w="2385854">
                  <a:extLst>
                    <a:ext uri="{9D8B030D-6E8A-4147-A177-3AD203B41FA5}">
                      <a16:colId xmlns:a16="http://schemas.microsoft.com/office/drawing/2014/main" val="181987225"/>
                    </a:ext>
                  </a:extLst>
                </a:gridCol>
              </a:tblGrid>
              <a:tr h="181077">
                <a:tc>
                  <a:txBody>
                    <a:bodyPr/>
                    <a:lstStyle/>
                    <a:p>
                      <a:r>
                        <a:rPr lang="en-US" dirty="0">
                          <a:effectLst/>
                        </a:rPr>
                        <a:t>Number</a:t>
                      </a:r>
                      <a:endParaRPr lang="en-AS" dirty="0">
                        <a:effectLst/>
                      </a:endParaRP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Phonetic Word</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Pronunciation</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4032968075"/>
                  </a:ext>
                </a:extLst>
              </a:tr>
              <a:tr h="0">
                <a:tc>
                  <a:txBody>
                    <a:bodyPr/>
                    <a:lstStyle/>
                    <a:p>
                      <a:r>
                        <a:rPr lang="en-AS" dirty="0">
                          <a:effectLst/>
                        </a:rPr>
                        <a:t>0</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Zero</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zee-roh</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373193443"/>
                  </a:ext>
                </a:extLst>
              </a:tr>
              <a:tr h="0">
                <a:tc>
                  <a:txBody>
                    <a:bodyPr/>
                    <a:lstStyle/>
                    <a:p>
                      <a:r>
                        <a:rPr lang="en-AS" dirty="0">
                          <a:effectLst/>
                        </a:rPr>
                        <a:t> 1</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One</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wun</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1645636585"/>
                  </a:ext>
                </a:extLst>
              </a:tr>
              <a:tr h="0">
                <a:tc>
                  <a:txBody>
                    <a:bodyPr/>
                    <a:lstStyle/>
                    <a:p>
                      <a:r>
                        <a:rPr lang="en-AS" dirty="0">
                          <a:effectLst/>
                        </a:rPr>
                        <a:t> 2</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 Two</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too</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1426218822"/>
                  </a:ext>
                </a:extLst>
              </a:tr>
              <a:tr h="0">
                <a:tc>
                  <a:txBody>
                    <a:bodyPr/>
                    <a:lstStyle/>
                    <a:p>
                      <a:r>
                        <a:rPr lang="en-AS" dirty="0">
                          <a:effectLst/>
                        </a:rPr>
                        <a:t> 3</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 Tree</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tree</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837243215"/>
                  </a:ext>
                </a:extLst>
              </a:tr>
              <a:tr h="0">
                <a:tc>
                  <a:txBody>
                    <a:bodyPr/>
                    <a:lstStyle/>
                    <a:p>
                      <a:r>
                        <a:rPr lang="en-AS" dirty="0">
                          <a:effectLst/>
                        </a:rPr>
                        <a:t> 4</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 Fower</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fa-wer</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221279407"/>
                  </a:ext>
                </a:extLst>
              </a:tr>
              <a:tr h="0">
                <a:tc>
                  <a:txBody>
                    <a:bodyPr/>
                    <a:lstStyle/>
                    <a:p>
                      <a:r>
                        <a:rPr lang="en-AS" dirty="0">
                          <a:effectLst/>
                        </a:rPr>
                        <a:t> 5</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 Fife</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fife</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1129751654"/>
                  </a:ext>
                </a:extLst>
              </a:tr>
              <a:tr h="0">
                <a:tc>
                  <a:txBody>
                    <a:bodyPr/>
                    <a:lstStyle/>
                    <a:p>
                      <a:r>
                        <a:rPr lang="en-AS" dirty="0">
                          <a:effectLst/>
                        </a:rPr>
                        <a:t> 6</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 Six</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siks</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1341613035"/>
                  </a:ext>
                </a:extLst>
              </a:tr>
              <a:tr h="0">
                <a:tc>
                  <a:txBody>
                    <a:bodyPr/>
                    <a:lstStyle/>
                    <a:p>
                      <a:r>
                        <a:rPr lang="en-AS" dirty="0">
                          <a:effectLst/>
                        </a:rPr>
                        <a:t> 7</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 Seven</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seh-vin</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571131713"/>
                  </a:ext>
                </a:extLst>
              </a:tr>
              <a:tr h="0">
                <a:tc>
                  <a:txBody>
                    <a:bodyPr/>
                    <a:lstStyle/>
                    <a:p>
                      <a:r>
                        <a:rPr lang="en-AS" dirty="0">
                          <a:effectLst/>
                        </a:rPr>
                        <a:t> 8</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 Eight</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ate</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2700490404"/>
                  </a:ext>
                </a:extLst>
              </a:tr>
              <a:tr h="0">
                <a:tc>
                  <a:txBody>
                    <a:bodyPr/>
                    <a:lstStyle/>
                    <a:p>
                      <a:r>
                        <a:rPr lang="en-AS" dirty="0">
                          <a:effectLst/>
                        </a:rPr>
                        <a:t> 9</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 Niner</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tc>
                  <a:txBody>
                    <a:bodyPr/>
                    <a:lstStyle/>
                    <a:p>
                      <a:r>
                        <a:rPr lang="en-US" dirty="0">
                          <a:effectLst/>
                        </a:rPr>
                        <a:t>ny-ner</a:t>
                      </a:r>
                    </a:p>
                  </a:txBody>
                  <a:tcPr marL="228600" marR="228600" marT="57150" marB="57150" anchor="ctr">
                    <a:lnL w="9525" cap="flat" cmpd="sng" algn="ctr">
                      <a:solidFill>
                        <a:srgbClr val="EEEEEE"/>
                      </a:solidFill>
                      <a:prstDash val="solid"/>
                      <a:round/>
                      <a:headEnd type="none" w="med" len="med"/>
                      <a:tailEnd type="none" w="med" len="med"/>
                    </a:lnL>
                    <a:lnR w="9525" cap="flat" cmpd="sng" algn="ctr">
                      <a:solidFill>
                        <a:srgbClr val="EEEEEE"/>
                      </a:solidFill>
                      <a:prstDash val="solid"/>
                      <a:round/>
                      <a:headEnd type="none" w="med" len="med"/>
                      <a:tailEnd type="none" w="med" len="med"/>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F"/>
                    </a:solidFill>
                  </a:tcPr>
                </a:tc>
                <a:extLst>
                  <a:ext uri="{0D108BD9-81ED-4DB2-BD59-A6C34878D82A}">
                    <a16:rowId xmlns:a16="http://schemas.microsoft.com/office/drawing/2014/main" val="2535607586"/>
                  </a:ext>
                </a:extLst>
              </a:tr>
            </a:tbl>
          </a:graphicData>
        </a:graphic>
      </p:graphicFrame>
      <p:sp>
        <p:nvSpPr>
          <p:cNvPr id="6" name="Rectangle 3">
            <a:extLst>
              <a:ext uri="{FF2B5EF4-FFF2-40B4-BE49-F238E27FC236}">
                <a16:creationId xmlns:a16="http://schemas.microsoft.com/office/drawing/2014/main" id="{CEC0C052-9D82-462F-A8DF-8A17BC371CF1}"/>
              </a:ext>
            </a:extLst>
          </p:cNvPr>
          <p:cNvSpPr>
            <a:spLocks noChangeArrowheads="1"/>
          </p:cNvSpPr>
          <p:nvPr/>
        </p:nvSpPr>
        <p:spPr bwMode="auto">
          <a:xfrm>
            <a:off x="1448635" y="1735306"/>
            <a:ext cx="9035937"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S" altLang="en-AS" sz="1400" b="1" i="0" u="none" strike="noStrike" cap="none" normalizeH="0" baseline="0" dirty="0">
                <a:ln>
                  <a:noFill/>
                </a:ln>
                <a:solidFill>
                  <a:srgbClr val="666666"/>
                </a:solidFill>
                <a:effectLst/>
                <a:latin typeface="Open Sans" panose="020B0606030504020204" pitchFamily="34" charset="0"/>
                <a:cs typeface="Open Sans" panose="020B0606030504020204" pitchFamily="34" charset="0"/>
              </a:rPr>
              <a:t>Numbers in the phonetic alphabet also have their own pronunciations. Most of them are pronounced as you normally would, a few however, are modified to provide a clearer sound definition.</a:t>
            </a:r>
            <a:endParaRPr kumimoji="0" lang="en-US" altLang="en-AS" sz="1400" b="1" i="0" u="none" strike="noStrike" cap="none" normalizeH="0" baseline="0" dirty="0">
              <a:ln>
                <a:noFill/>
              </a:ln>
              <a:solidFill>
                <a:srgbClr val="666666"/>
              </a:solidFill>
              <a:effectLst/>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2777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ITU Phonetics (Cont)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7" name="TextBox 6">
            <a:extLst>
              <a:ext uri="{FF2B5EF4-FFF2-40B4-BE49-F238E27FC236}">
                <a16:creationId xmlns:a16="http://schemas.microsoft.com/office/drawing/2014/main" id="{17DE8F1B-56AD-4AFC-A6F9-ED508963F3F5}"/>
              </a:ext>
            </a:extLst>
          </p:cNvPr>
          <p:cNvSpPr txBox="1"/>
          <p:nvPr/>
        </p:nvSpPr>
        <p:spPr>
          <a:xfrm>
            <a:off x="426999" y="1761138"/>
            <a:ext cx="11338002" cy="3847207"/>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111111"/>
                </a:solidFill>
              </a:rPr>
              <a:t>If you are Net Control, do not Respond back with Non-Standard ITU Phonetic, give the correct spelling.</a:t>
            </a:r>
          </a:p>
          <a:p>
            <a:endParaRPr lang="en-US" dirty="0">
              <a:solidFill>
                <a:srgbClr val="111111"/>
              </a:solidFill>
            </a:endParaRPr>
          </a:p>
          <a:p>
            <a:pPr marL="285750" indent="-285750">
              <a:buFont typeface="Arial" panose="020B0604020202020204" pitchFamily="34" charset="0"/>
              <a:buChar char="•"/>
            </a:pPr>
            <a:r>
              <a:rPr lang="en-US" i="0" dirty="0">
                <a:solidFill>
                  <a:srgbClr val="111111"/>
                </a:solidFill>
                <a:effectLst/>
              </a:rPr>
              <a:t>Make on the Spot Corrections. </a:t>
            </a:r>
          </a:p>
          <a:p>
            <a:endParaRPr lang="en-US" i="0" dirty="0">
              <a:solidFill>
                <a:srgbClr val="111111"/>
              </a:solidFill>
              <a:effectLst/>
            </a:endParaRPr>
          </a:p>
          <a:p>
            <a:pPr marL="285750" indent="-285750">
              <a:buFont typeface="Arial" panose="020B0604020202020204" pitchFamily="34" charset="0"/>
              <a:buChar char="•"/>
            </a:pPr>
            <a:r>
              <a:rPr lang="en-US" i="0" dirty="0">
                <a:solidFill>
                  <a:srgbClr val="111111"/>
                </a:solidFill>
                <a:effectLst/>
              </a:rPr>
              <a:t>We must </a:t>
            </a:r>
            <a:r>
              <a:rPr lang="en-US" dirty="0">
                <a:solidFill>
                  <a:srgbClr val="111111"/>
                </a:solidFill>
              </a:rPr>
              <a:t>enforce the standard, else there is no standard.</a:t>
            </a:r>
          </a:p>
          <a:p>
            <a:pPr marL="285750" indent="-285750">
              <a:buFont typeface="Arial" panose="020B0604020202020204" pitchFamily="34" charset="0"/>
              <a:buChar char="•"/>
            </a:pPr>
            <a:endParaRPr lang="en-US" i="0" dirty="0">
              <a:solidFill>
                <a:srgbClr val="111111"/>
              </a:solidFill>
              <a:effectLst/>
            </a:endParaRPr>
          </a:p>
          <a:p>
            <a:pPr marL="285750" indent="-285750">
              <a:buFont typeface="Arial" panose="020B0604020202020204" pitchFamily="34" charset="0"/>
              <a:buChar char="•"/>
            </a:pPr>
            <a:r>
              <a:rPr lang="en-US" dirty="0">
                <a:solidFill>
                  <a:srgbClr val="111111"/>
                </a:solidFill>
              </a:rPr>
              <a:t>Our Served Agency’s we are supporting  and our community, requires we remain disciplined and properly communicate so no message is misunderstood or transferred incorrectly! </a:t>
            </a:r>
          </a:p>
          <a:p>
            <a:pPr marL="285750" indent="-285750">
              <a:buFont typeface="Arial" panose="020B0604020202020204" pitchFamily="34" charset="0"/>
              <a:buChar char="•"/>
            </a:pPr>
            <a:endParaRPr lang="en-US" dirty="0">
              <a:solidFill>
                <a:srgbClr val="111111"/>
              </a:solidFill>
            </a:endParaRPr>
          </a:p>
          <a:p>
            <a:pPr marL="285750" indent="-285750">
              <a:buFont typeface="Arial" panose="020B0604020202020204" pitchFamily="34" charset="0"/>
              <a:buChar char="•"/>
            </a:pPr>
            <a:r>
              <a:rPr lang="en-US" dirty="0">
                <a:solidFill>
                  <a:srgbClr val="111111"/>
                </a:solidFill>
              </a:rPr>
              <a:t>An incorrectly transmitted message could make a difference of mission success/failure, (life or death).</a:t>
            </a:r>
          </a:p>
          <a:p>
            <a:endParaRPr lang="en-US" dirty="0">
              <a:solidFill>
                <a:srgbClr val="111111"/>
              </a:solidFill>
            </a:endParaRPr>
          </a:p>
          <a:p>
            <a:endParaRPr lang="en-US" i="0" dirty="0">
              <a:solidFill>
                <a:srgbClr val="222222"/>
              </a:solidFill>
              <a:effectLst/>
            </a:endParaRPr>
          </a:p>
          <a:p>
            <a:endParaRPr lang="en-US" sz="2800" dirty="0">
              <a:solidFill>
                <a:srgbClr val="111111"/>
              </a:solidFill>
            </a:endParaRPr>
          </a:p>
        </p:txBody>
      </p:sp>
    </p:spTree>
    <p:extLst>
      <p:ext uri="{BB962C8B-B14F-4D97-AF65-F5344CB8AC3E}">
        <p14:creationId xmlns:p14="http://schemas.microsoft.com/office/powerpoint/2010/main" val="1331296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Passing Formal Traffic</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5264262"/>
          </a:xfrm>
          <a:prstGeom prst="rect">
            <a:avLst/>
          </a:prstGeom>
          <a:noFill/>
        </p:spPr>
        <p:txBody>
          <a:bodyPr wrap="square">
            <a:spAutoFit/>
          </a:bodyPr>
          <a:lstStyle/>
          <a:p>
            <a:pPr marR="55245" lvl="0" algn="just" fontAlgn="base">
              <a:lnSpc>
                <a:spcPct val="103000"/>
              </a:lnSpc>
              <a:spcAft>
                <a:spcPts val="120"/>
              </a:spcAft>
              <a:buClr>
                <a:srgbClr val="000000"/>
              </a:buClr>
              <a:buSzPts val="2400"/>
            </a:pP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55245" lvl="0" indent="-342900" algn="just" fontAlgn="base">
              <a:lnSpc>
                <a:spcPct val="103000"/>
              </a:lnSpc>
              <a:spcAft>
                <a:spcPts val="120"/>
              </a:spcAft>
              <a:buClr>
                <a:srgbClr val="000000"/>
              </a:buClr>
              <a:buSzPts val="2400"/>
              <a:buFont typeface="Arial" panose="020B0604020202020204" pitchFamily="34" charset="0"/>
              <a:buChar char="•"/>
            </a:pPr>
            <a:r>
              <a:rPr lang="en-AS" dirty="0">
                <a:solidFill>
                  <a:srgbClr val="000000"/>
                </a:solidFill>
                <a:effectLst/>
                <a:ea typeface="Calibri" panose="020F0502020204030204" pitchFamily="34" charset="0"/>
              </a:rPr>
              <a:t>During an emergency, precise message handling is critical.  It is important to record and</a:t>
            </a:r>
            <a:r>
              <a:rPr lang="en-US" dirty="0">
                <a:solidFill>
                  <a:srgbClr val="000000"/>
                </a:solidFill>
                <a:effectLst/>
                <a:ea typeface="Calibri" panose="020F0502020204030204" pitchFamily="34" charset="0"/>
              </a:rPr>
              <a:t> </a:t>
            </a:r>
            <a:r>
              <a:rPr lang="en-AS" dirty="0">
                <a:solidFill>
                  <a:srgbClr val="000000"/>
                </a:solidFill>
                <a:effectLst/>
                <a:ea typeface="Calibri" panose="020F0502020204030204" pitchFamily="34" charset="0"/>
              </a:rPr>
              <a:t>pass on messages quickly and accurately</a:t>
            </a:r>
            <a:r>
              <a:rPr lang="en-US" dirty="0">
                <a:solidFill>
                  <a:srgbClr val="000000"/>
                </a:solidFill>
                <a:effectLst/>
                <a:ea typeface="Calibri" panose="020F0502020204030204" pitchFamily="34" charset="0"/>
              </a:rPr>
              <a:t>.</a:t>
            </a:r>
          </a:p>
          <a:p>
            <a:pPr marR="55245" lvl="0" algn="just" fontAlgn="base">
              <a:lnSpc>
                <a:spcPct val="103000"/>
              </a:lnSpc>
              <a:spcAft>
                <a:spcPts val="120"/>
              </a:spcAft>
              <a:buClr>
                <a:srgbClr val="000000"/>
              </a:buClr>
              <a:buSzPts val="2400"/>
            </a:pPr>
            <a:endParaRPr lang="en-US"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55245" lvl="0" indent="-342900" algn="just" fontAlgn="base">
              <a:lnSpc>
                <a:spcPct val="103000"/>
              </a:lnSpc>
              <a:spcAft>
                <a:spcPts val="120"/>
              </a:spcAft>
              <a:buClr>
                <a:srgbClr val="000000"/>
              </a:buClr>
              <a:buSzPts val="2400"/>
              <a:buFont typeface="Arial" panose="020B0604020202020204" pitchFamily="34" charset="0"/>
              <a:buChar char="•"/>
            </a:pPr>
            <a:r>
              <a:rPr lang="en-AS" u="none" strike="noStrike" dirty="0">
                <a:solidFill>
                  <a:srgbClr val="000000"/>
                </a:solidFill>
                <a:effectLst/>
                <a:uFill>
                  <a:solidFill>
                    <a:srgbClr val="000000"/>
                  </a:solidFill>
                </a:uFill>
                <a:ea typeface="Arial" panose="020B0604020202020204" pitchFamily="34" charset="0"/>
                <a:cs typeface="Arial" panose="020B0604020202020204" pitchFamily="34" charset="0"/>
              </a:rPr>
              <a:t>Keep Transmissions to a minimum. </a:t>
            </a:r>
            <a:endParaRPr lang="en-US" dirty="0">
              <a:solidFill>
                <a:srgbClr val="000000"/>
              </a:solidFill>
              <a:uFill>
                <a:solidFill>
                  <a:srgbClr val="000000"/>
                </a:solidFill>
              </a:uFill>
              <a:ea typeface="Arial" panose="020B0604020202020204" pitchFamily="34" charset="0"/>
              <a:cs typeface="Arial" panose="020B0604020202020204" pitchFamily="34" charset="0"/>
            </a:endParaRPr>
          </a:p>
          <a:p>
            <a:pPr marL="342900" marR="55245" lvl="0" indent="-342900" algn="just" fontAlgn="base">
              <a:lnSpc>
                <a:spcPct val="103000"/>
              </a:lnSpc>
              <a:spcAft>
                <a:spcPts val="120"/>
              </a:spcAft>
              <a:buClr>
                <a:srgbClr val="000000"/>
              </a:buClr>
              <a:buSzPts val="2400"/>
              <a:buFont typeface="Arial" panose="020B0604020202020204" pitchFamily="34" charset="0"/>
              <a:buChar char="•"/>
            </a:pPr>
            <a:endParaRPr lang="en-US"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55245" lvl="0" indent="-342900" algn="just" fontAlgn="base">
              <a:lnSpc>
                <a:spcPct val="103000"/>
              </a:lnSpc>
              <a:spcAft>
                <a:spcPts val="120"/>
              </a:spcAft>
              <a:buClr>
                <a:srgbClr val="000000"/>
              </a:buClr>
              <a:buSzPts val="2400"/>
              <a:buFont typeface="Arial" panose="020B0604020202020204" pitchFamily="34" charset="0"/>
              <a:buChar char="•"/>
            </a:pPr>
            <a:r>
              <a:rPr lang="en-AS" u="none" strike="noStrike" dirty="0">
                <a:solidFill>
                  <a:srgbClr val="000000"/>
                </a:solidFill>
                <a:effectLst/>
                <a:uFill>
                  <a:solidFill>
                    <a:srgbClr val="000000"/>
                  </a:solidFill>
                </a:uFill>
                <a:ea typeface="Arial" panose="020B0604020202020204" pitchFamily="34" charset="0"/>
                <a:cs typeface="Arial" panose="020B0604020202020204" pitchFamily="34" charset="0"/>
              </a:rPr>
              <a:t>Avoid Spreading Rumours – Don’t expand or speculate on what you may hear on the air or while in the presence of officials</a:t>
            </a:r>
            <a:r>
              <a:rPr lang="en-US" u="none" strike="noStrike" dirty="0">
                <a:solidFill>
                  <a:srgbClr val="000000"/>
                </a:solidFill>
                <a:effectLst/>
                <a:uFill>
                  <a:solidFill>
                    <a:srgbClr val="000000"/>
                  </a:solidFill>
                </a:uFill>
                <a:ea typeface="Arial" panose="020B0604020202020204" pitchFamily="34" charset="0"/>
                <a:cs typeface="Arial" panose="020B0604020202020204" pitchFamily="34" charset="0"/>
              </a:rPr>
              <a:t>.</a:t>
            </a:r>
          </a:p>
          <a:p>
            <a:pPr marR="55245" lvl="0" algn="just" fontAlgn="base">
              <a:lnSpc>
                <a:spcPct val="103000"/>
              </a:lnSpc>
              <a:spcAft>
                <a:spcPts val="120"/>
              </a:spcAft>
              <a:buClr>
                <a:srgbClr val="000000"/>
              </a:buClr>
              <a:buSzPts val="2400"/>
            </a:pPr>
            <a:endParaRPr lang="en-AS"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55245" lvl="0" indent="-342900" algn="just" fontAlgn="base">
              <a:lnSpc>
                <a:spcPct val="105000"/>
              </a:lnSpc>
              <a:spcAft>
                <a:spcPts val="350"/>
              </a:spcAft>
              <a:buClr>
                <a:srgbClr val="000000"/>
              </a:buClr>
              <a:buSzPts val="2400"/>
              <a:buFont typeface="Arial" panose="020B0604020202020204" pitchFamily="34" charset="0"/>
              <a:buChar char="•"/>
            </a:pPr>
            <a:r>
              <a:rPr lang="en-AS" u="none" strike="noStrike" dirty="0">
                <a:solidFill>
                  <a:srgbClr val="000000"/>
                </a:solidFill>
                <a:effectLst/>
                <a:uFill>
                  <a:solidFill>
                    <a:srgbClr val="000000"/>
                  </a:solidFill>
                </a:uFill>
                <a:ea typeface="Arial" panose="020B0604020202020204" pitchFamily="34" charset="0"/>
                <a:cs typeface="Arial" panose="020B0604020202020204" pitchFamily="34" charset="0"/>
              </a:rPr>
              <a:t>All “official messages” should be written and signed by the originator. </a:t>
            </a:r>
            <a:endParaRPr lang="en-US"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R="55245" lvl="0" algn="just" fontAlgn="base">
              <a:lnSpc>
                <a:spcPct val="105000"/>
              </a:lnSpc>
              <a:spcAft>
                <a:spcPts val="350"/>
              </a:spcAft>
              <a:buClr>
                <a:srgbClr val="000000"/>
              </a:buClr>
              <a:buSzPts val="2400"/>
            </a:pPr>
            <a:endParaRPr lang="en-AS"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55245" lvl="0" indent="-342900" algn="just" fontAlgn="base">
              <a:lnSpc>
                <a:spcPct val="103000"/>
              </a:lnSpc>
              <a:spcAft>
                <a:spcPts val="120"/>
              </a:spcAft>
              <a:buClr>
                <a:srgbClr val="000000"/>
              </a:buClr>
              <a:buSzPts val="2400"/>
              <a:buFont typeface="Arial" panose="020B0604020202020204" pitchFamily="34" charset="0"/>
              <a:buChar char="•"/>
            </a:pPr>
            <a:r>
              <a:rPr lang="en-AS" u="none" strike="noStrike" dirty="0">
                <a:solidFill>
                  <a:srgbClr val="000000"/>
                </a:solidFill>
                <a:effectLst/>
                <a:uFill>
                  <a:solidFill>
                    <a:srgbClr val="000000"/>
                  </a:solidFill>
                </a:uFill>
                <a:ea typeface="Arial" panose="020B0604020202020204" pitchFamily="34" charset="0"/>
                <a:cs typeface="Arial" panose="020B0604020202020204" pitchFamily="34" charset="0"/>
              </a:rPr>
              <a:t>Send formal traffic EXACTLY as you received it. Don’t correct it, change it, elaborate, or try to interpret it. Ask for clarification</a:t>
            </a:r>
            <a:r>
              <a:rPr lang="en-US" u="none" strike="noStrike" dirty="0">
                <a:solidFill>
                  <a:srgbClr val="000000"/>
                </a:solidFill>
                <a:effectLst/>
                <a:uFill>
                  <a:solidFill>
                    <a:srgbClr val="000000"/>
                  </a:solidFill>
                </a:uFill>
                <a:ea typeface="Arial" panose="020B0604020202020204" pitchFamily="34" charset="0"/>
                <a:cs typeface="Arial" panose="020B0604020202020204" pitchFamily="34" charset="0"/>
              </a:rPr>
              <a:t> before Sending.</a:t>
            </a:r>
          </a:p>
          <a:p>
            <a:pPr marR="55245" lvl="0" algn="just" fontAlgn="base">
              <a:lnSpc>
                <a:spcPct val="103000"/>
              </a:lnSpc>
              <a:spcAft>
                <a:spcPts val="120"/>
              </a:spcAft>
              <a:buClr>
                <a:srgbClr val="000000"/>
              </a:buClr>
              <a:buSzPts val="2400"/>
            </a:pPr>
            <a:endParaRPr lang="en-AS"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55245" lvl="0" indent="-342900" algn="just" fontAlgn="base">
              <a:lnSpc>
                <a:spcPct val="103000"/>
              </a:lnSpc>
              <a:spcAft>
                <a:spcPts val="415"/>
              </a:spcAft>
              <a:buClr>
                <a:srgbClr val="000000"/>
              </a:buClr>
              <a:buSzPts val="2400"/>
              <a:buFont typeface="Arial" panose="020B0604020202020204" pitchFamily="34" charset="0"/>
              <a:buChar char="•"/>
            </a:pPr>
            <a:r>
              <a:rPr lang="en-AS" u="none" strike="noStrike" dirty="0">
                <a:solidFill>
                  <a:srgbClr val="000000"/>
                </a:solidFill>
                <a:effectLst/>
                <a:uFill>
                  <a:solidFill>
                    <a:srgbClr val="000000"/>
                  </a:solidFill>
                </a:uFill>
                <a:ea typeface="Arial" panose="020B0604020202020204" pitchFamily="34" charset="0"/>
                <a:cs typeface="Arial" panose="020B0604020202020204" pitchFamily="34" charset="0"/>
              </a:rPr>
              <a:t>Copy it as you received it. Send it as you were requested. </a:t>
            </a:r>
            <a:endParaRPr lang="en-US"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55245" lvl="0" indent="-342900" algn="just" fontAlgn="base">
              <a:lnSpc>
                <a:spcPct val="103000"/>
              </a:lnSpc>
              <a:spcAft>
                <a:spcPts val="415"/>
              </a:spcAft>
              <a:buClr>
                <a:srgbClr val="000000"/>
              </a:buClr>
              <a:buSzPts val="2400"/>
              <a:buFont typeface="Arial" panose="020B0604020202020204" pitchFamily="34" charset="0"/>
              <a:buChar char="•"/>
            </a:pPr>
            <a:endParaRPr lang="en-AS"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a:p>
            <a:pPr marL="342900" marR="55245" lvl="0" indent="-342900" algn="just" fontAlgn="base">
              <a:lnSpc>
                <a:spcPct val="103000"/>
              </a:lnSpc>
              <a:spcAft>
                <a:spcPts val="380"/>
              </a:spcAft>
              <a:buClr>
                <a:srgbClr val="000000"/>
              </a:buClr>
              <a:buSzPts val="2400"/>
              <a:buFont typeface="Arial" panose="020B0604020202020204" pitchFamily="34" charset="0"/>
              <a:buChar char="•"/>
            </a:pPr>
            <a:r>
              <a:rPr lang="en-AS" u="none" strike="noStrike" dirty="0">
                <a:solidFill>
                  <a:srgbClr val="000000"/>
                </a:solidFill>
                <a:effectLst/>
                <a:uFill>
                  <a:solidFill>
                    <a:srgbClr val="000000"/>
                  </a:solidFill>
                </a:uFill>
                <a:ea typeface="Arial" panose="020B0604020202020204" pitchFamily="34" charset="0"/>
                <a:cs typeface="Arial" panose="020B0604020202020204" pitchFamily="34" charset="0"/>
              </a:rPr>
              <a:t>Use the right mode and band to suit the need. </a:t>
            </a:r>
            <a:endParaRPr lang="en-US" u="none" strike="noStrike" dirty="0">
              <a:solidFill>
                <a:srgbClr val="000000"/>
              </a:solidFill>
              <a:effectLst/>
              <a:uFill>
                <a:solidFill>
                  <a:srgbClr val="000000"/>
                </a:solidFill>
              </a:u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49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Frequencies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2274597"/>
          </a:xfrm>
          <a:prstGeom prst="rect">
            <a:avLst/>
          </a:prstGeom>
          <a:noFill/>
        </p:spPr>
        <p:txBody>
          <a:bodyPr wrap="square">
            <a:spAutoFit/>
          </a:bodyPr>
          <a:lstStyle/>
          <a:p>
            <a:pPr marR="55245" lvl="0" algn="just" fontAlgn="base">
              <a:lnSpc>
                <a:spcPct val="103000"/>
              </a:lnSpc>
              <a:spcAft>
                <a:spcPts val="120"/>
              </a:spcAft>
              <a:buClr>
                <a:srgbClr val="000000"/>
              </a:buClr>
              <a:buSzPts val="2400"/>
            </a:pPr>
            <a:r>
              <a:rPr lang="en-US" b="1"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ICS-217A- Communications Availability Worksheet</a:t>
            </a:r>
          </a:p>
          <a:p>
            <a:pPr marR="55245" lvl="0" algn="just" fontAlgn="base">
              <a:lnSpc>
                <a:spcPct val="103000"/>
              </a:lnSpc>
              <a:spcAft>
                <a:spcPts val="120"/>
              </a:spcAft>
              <a:buClr>
                <a:srgbClr val="000000"/>
              </a:buClr>
              <a:buSzPts val="2400"/>
            </a:pPr>
            <a:endParaRPr lang="en-US" b="1"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285750" marR="55245" lvl="0" indent="-285750" algn="just" fontAlgn="base">
              <a:lnSpc>
                <a:spcPct val="103000"/>
              </a:lnSpc>
              <a:spcAft>
                <a:spcPts val="120"/>
              </a:spcAft>
              <a:buClr>
                <a:srgbClr val="000000"/>
              </a:buClr>
              <a:buSzPts val="2400"/>
              <a:buFont typeface="Arial" panose="020B0604020202020204" pitchFamily="34" charset="0"/>
              <a:buChar char="•"/>
            </a:pPr>
            <a:r>
              <a:rPr lang="en-US" sz="12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Worksheet includes all ARES approved Frequencies for Cherokee, our District, and surrounding communities.</a:t>
            </a:r>
          </a:p>
          <a:p>
            <a:pPr marL="285750" marR="55245" lvl="0" indent="-285750" algn="just" fontAlgn="base">
              <a:lnSpc>
                <a:spcPct val="103000"/>
              </a:lnSpc>
              <a:spcAft>
                <a:spcPts val="120"/>
              </a:spcAft>
              <a:buClr>
                <a:srgbClr val="000000"/>
              </a:buClr>
              <a:buSzPts val="2400"/>
              <a:buFont typeface="Arial" panose="020B0604020202020204" pitchFamily="34" charset="0"/>
              <a:buChar char="•"/>
            </a:pPr>
            <a:endParaRPr lang="en-US" sz="12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285750" marR="55245" lvl="0" indent="-285750" algn="just" fontAlgn="base">
              <a:lnSpc>
                <a:spcPct val="103000"/>
              </a:lnSpc>
              <a:spcAft>
                <a:spcPts val="120"/>
              </a:spcAft>
              <a:buClr>
                <a:srgbClr val="000000"/>
              </a:buClr>
              <a:buSzPts val="2400"/>
              <a:buFont typeface="Arial" panose="020B0604020202020204" pitchFamily="34" charset="0"/>
              <a:buChar char="•"/>
            </a:pPr>
            <a:r>
              <a:rPr lang="en-US" sz="12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Worksheet does not include DMR, Fusion or any other mode reliant on the internet or limited to a small group of individuals.</a:t>
            </a:r>
          </a:p>
          <a:p>
            <a:pPr marL="285750" marR="55245" lvl="0" indent="-285750" algn="just" fontAlgn="base">
              <a:lnSpc>
                <a:spcPct val="103000"/>
              </a:lnSpc>
              <a:spcAft>
                <a:spcPts val="120"/>
              </a:spcAft>
              <a:buClr>
                <a:srgbClr val="000000"/>
              </a:buClr>
              <a:buSzPts val="2400"/>
              <a:buFont typeface="Arial" panose="020B0604020202020204" pitchFamily="34" charset="0"/>
              <a:buChar char="•"/>
            </a:pPr>
            <a:endParaRPr lang="en-US" sz="12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285750" marR="55245" lvl="0" indent="-285750" algn="just" fontAlgn="base">
              <a:lnSpc>
                <a:spcPct val="103000"/>
              </a:lnSpc>
              <a:spcAft>
                <a:spcPts val="120"/>
              </a:spcAft>
              <a:buClr>
                <a:srgbClr val="000000"/>
              </a:buClr>
              <a:buSzPts val="2400"/>
              <a:buFont typeface="Arial" panose="020B0604020202020204" pitchFamily="34" charset="0"/>
              <a:buChar char="•"/>
            </a:pPr>
            <a:r>
              <a:rPr lang="en-US" sz="12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If you have not updated your radio with these frequencies, you are encouraged to do so, prior to an activation or deployment.  </a:t>
            </a:r>
          </a:p>
          <a:p>
            <a:pPr marL="285750" marR="55245" lvl="0" indent="-285750" algn="just" fontAlgn="base">
              <a:lnSpc>
                <a:spcPct val="103000"/>
              </a:lnSpc>
              <a:spcAft>
                <a:spcPts val="120"/>
              </a:spcAft>
              <a:buClr>
                <a:srgbClr val="000000"/>
              </a:buClr>
              <a:buSzPts val="2400"/>
              <a:buFont typeface="Arial" panose="020B0604020202020204" pitchFamily="34" charset="0"/>
              <a:buChar char="•"/>
            </a:pPr>
            <a:endParaRPr lang="en-US" sz="12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285750" marR="55245" lvl="0" indent="-285750" algn="just" fontAlgn="base">
              <a:lnSpc>
                <a:spcPct val="103000"/>
              </a:lnSpc>
              <a:spcAft>
                <a:spcPts val="120"/>
              </a:spcAft>
              <a:buClr>
                <a:srgbClr val="000000"/>
              </a:buClr>
              <a:buSzPts val="2400"/>
              <a:buFont typeface="Arial" panose="020B0604020202020204" pitchFamily="34" charset="0"/>
              <a:buChar char="•"/>
            </a:pPr>
            <a:r>
              <a:rPr lang="en-US" sz="12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Check your Radios. If you still have outdated </a:t>
            </a:r>
            <a:r>
              <a:rPr lang="en-US" sz="12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frequencies</a:t>
            </a:r>
            <a:r>
              <a:rPr lang="en-US" sz="12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in your radio including Simplex into our WA4EOC, K4VUB, or KC4AGS repeater, remove those now…  On a regular basis members are incorrectly attempting to join the net on the wrong Frequency… </a:t>
            </a:r>
          </a:p>
        </p:txBody>
      </p:sp>
      <p:pic>
        <p:nvPicPr>
          <p:cNvPr id="5" name="Picture 4">
            <a:extLst>
              <a:ext uri="{FF2B5EF4-FFF2-40B4-BE49-F238E27FC236}">
                <a16:creationId xmlns:a16="http://schemas.microsoft.com/office/drawing/2014/main" id="{0007A14E-AF0A-73DB-187D-6E8EA15306D5}"/>
              </a:ext>
            </a:extLst>
          </p:cNvPr>
          <p:cNvPicPr>
            <a:picLocks noChangeAspect="1"/>
          </p:cNvPicPr>
          <p:nvPr/>
        </p:nvPicPr>
        <p:blipFill>
          <a:blip r:embed="rId3"/>
          <a:stretch>
            <a:fillRect/>
          </a:stretch>
        </p:blipFill>
        <p:spPr>
          <a:xfrm>
            <a:off x="193620" y="4142921"/>
            <a:ext cx="3546439" cy="1356926"/>
          </a:xfrm>
          <a:prstGeom prst="rect">
            <a:avLst/>
          </a:prstGeom>
        </p:spPr>
      </p:pic>
      <p:pic>
        <p:nvPicPr>
          <p:cNvPr id="8" name="Picture 7">
            <a:extLst>
              <a:ext uri="{FF2B5EF4-FFF2-40B4-BE49-F238E27FC236}">
                <a16:creationId xmlns:a16="http://schemas.microsoft.com/office/drawing/2014/main" id="{A1B9C7E5-D607-9E2F-030B-CE48650B13BF}"/>
              </a:ext>
            </a:extLst>
          </p:cNvPr>
          <p:cNvPicPr>
            <a:picLocks noChangeAspect="1"/>
          </p:cNvPicPr>
          <p:nvPr/>
        </p:nvPicPr>
        <p:blipFill>
          <a:blip r:embed="rId4"/>
          <a:stretch>
            <a:fillRect/>
          </a:stretch>
        </p:blipFill>
        <p:spPr>
          <a:xfrm>
            <a:off x="4160903" y="4172430"/>
            <a:ext cx="3465883" cy="2654834"/>
          </a:xfrm>
          <a:prstGeom prst="rect">
            <a:avLst/>
          </a:prstGeom>
        </p:spPr>
      </p:pic>
      <p:pic>
        <p:nvPicPr>
          <p:cNvPr id="10" name="Picture 9">
            <a:extLst>
              <a:ext uri="{FF2B5EF4-FFF2-40B4-BE49-F238E27FC236}">
                <a16:creationId xmlns:a16="http://schemas.microsoft.com/office/drawing/2014/main" id="{E69C8A52-6B44-9419-E05E-D023EDA96558}"/>
              </a:ext>
            </a:extLst>
          </p:cNvPr>
          <p:cNvPicPr>
            <a:picLocks noChangeAspect="1"/>
          </p:cNvPicPr>
          <p:nvPr/>
        </p:nvPicPr>
        <p:blipFill>
          <a:blip r:embed="rId5"/>
          <a:stretch>
            <a:fillRect/>
          </a:stretch>
        </p:blipFill>
        <p:spPr>
          <a:xfrm>
            <a:off x="7968344" y="4227785"/>
            <a:ext cx="3397456" cy="2649590"/>
          </a:xfrm>
          <a:prstGeom prst="rect">
            <a:avLst/>
          </a:prstGeom>
        </p:spPr>
      </p:pic>
    </p:spTree>
    <p:extLst>
      <p:ext uri="{BB962C8B-B14F-4D97-AF65-F5344CB8AC3E}">
        <p14:creationId xmlns:p14="http://schemas.microsoft.com/office/powerpoint/2010/main" val="814989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Cherokee ARES Website</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4021115" cy="665439"/>
          </a:xfrm>
          <a:prstGeom prst="rect">
            <a:avLst/>
          </a:prstGeom>
          <a:noFill/>
        </p:spPr>
        <p:txBody>
          <a:bodyPr wrap="square">
            <a:spAutoFit/>
          </a:bodyPr>
          <a:lstStyle/>
          <a:p>
            <a:pPr marR="55245" lvl="0" algn="just" fontAlgn="base">
              <a:lnSpc>
                <a:spcPct val="103000"/>
              </a:lnSpc>
              <a:spcAft>
                <a:spcPts val="120"/>
              </a:spcAft>
              <a:buClr>
                <a:srgbClr val="000000"/>
              </a:buClr>
              <a:buSzPts val="2400"/>
            </a:pPr>
            <a:r>
              <a:rPr lang="en-US" dirty="0">
                <a:solidFill>
                  <a:srgbClr val="000000"/>
                </a:solidFill>
                <a:uFill>
                  <a:solidFill>
                    <a:srgbClr val="000000"/>
                  </a:solidFill>
                </a:uFill>
                <a:latin typeface="Arial" panose="020B0604020202020204" pitchFamily="34" charset="0"/>
                <a:ea typeface="Calibri" panose="020F0502020204030204" pitchFamily="34" charset="0"/>
                <a:cs typeface="Arial" panose="020B0604020202020204" pitchFamily="34" charset="0"/>
                <a:hlinkClick r:id="rId3"/>
              </a:rPr>
              <a:t>http://Cherokee-ARES.org</a:t>
            </a:r>
            <a:endParaRPr lang="en-US" dirty="0">
              <a:solidFill>
                <a:srgbClr val="000000"/>
              </a:solidFill>
              <a:uFill>
                <a:solidFill>
                  <a:srgbClr val="000000"/>
                </a:solidFill>
              </a:uFill>
              <a:ea typeface="Calibri" panose="020F0502020204030204" pitchFamily="34" charset="0"/>
              <a:cs typeface="Arial" panose="020B0604020202020204" pitchFamily="34" charset="0"/>
            </a:endParaRPr>
          </a:p>
          <a:p>
            <a:pPr marR="55245" lvl="0" algn="just" fontAlgn="base">
              <a:lnSpc>
                <a:spcPct val="103000"/>
              </a:lnSpc>
              <a:spcAft>
                <a:spcPts val="120"/>
              </a:spcAft>
              <a:buClr>
                <a:srgbClr val="000000"/>
              </a:buClr>
              <a:buSzPts val="2400"/>
            </a:pPr>
            <a:endParaRPr lang="en-US" dirty="0">
              <a:solidFill>
                <a:srgbClr val="000000"/>
              </a:solidFill>
              <a:effectLst/>
              <a:ea typeface="Calibri" panose="020F0502020204030204" pitchFamily="34" charset="0"/>
            </a:endParaRPr>
          </a:p>
        </p:txBody>
      </p:sp>
      <p:pic>
        <p:nvPicPr>
          <p:cNvPr id="5" name="Picture 4">
            <a:extLst>
              <a:ext uri="{FF2B5EF4-FFF2-40B4-BE49-F238E27FC236}">
                <a16:creationId xmlns:a16="http://schemas.microsoft.com/office/drawing/2014/main" id="{E372FD60-BF3B-853B-1464-50A3DAD79858}"/>
              </a:ext>
            </a:extLst>
          </p:cNvPr>
          <p:cNvPicPr>
            <a:picLocks noChangeAspect="1"/>
          </p:cNvPicPr>
          <p:nvPr/>
        </p:nvPicPr>
        <p:blipFill>
          <a:blip r:embed="rId4"/>
          <a:stretch>
            <a:fillRect/>
          </a:stretch>
        </p:blipFill>
        <p:spPr>
          <a:xfrm>
            <a:off x="5410200" y="1082443"/>
            <a:ext cx="4473694" cy="5525790"/>
          </a:xfrm>
          <a:prstGeom prst="rect">
            <a:avLst/>
          </a:prstGeom>
        </p:spPr>
      </p:pic>
      <p:sp>
        <p:nvSpPr>
          <p:cNvPr id="7" name="Arrow: Right 6">
            <a:extLst>
              <a:ext uri="{FF2B5EF4-FFF2-40B4-BE49-F238E27FC236}">
                <a16:creationId xmlns:a16="http://schemas.microsoft.com/office/drawing/2014/main" id="{1FA79A04-1D07-B8B2-57EE-1A0ED6A38A19}"/>
              </a:ext>
            </a:extLst>
          </p:cNvPr>
          <p:cNvSpPr/>
          <p:nvPr/>
        </p:nvSpPr>
        <p:spPr>
          <a:xfrm>
            <a:off x="4817533" y="4203699"/>
            <a:ext cx="978408" cy="262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S"/>
          </a:p>
        </p:txBody>
      </p:sp>
      <p:sp>
        <p:nvSpPr>
          <p:cNvPr id="9" name="TextBox 8">
            <a:extLst>
              <a:ext uri="{FF2B5EF4-FFF2-40B4-BE49-F238E27FC236}">
                <a16:creationId xmlns:a16="http://schemas.microsoft.com/office/drawing/2014/main" id="{63EB2EED-C6C7-C0C1-5C21-55B48EBFCBF7}"/>
              </a:ext>
            </a:extLst>
          </p:cNvPr>
          <p:cNvSpPr txBox="1"/>
          <p:nvPr/>
        </p:nvSpPr>
        <p:spPr>
          <a:xfrm>
            <a:off x="1126067" y="3409814"/>
            <a:ext cx="3513667" cy="1477328"/>
          </a:xfrm>
          <a:prstGeom prst="rect">
            <a:avLst/>
          </a:prstGeom>
          <a:noFill/>
        </p:spPr>
        <p:txBody>
          <a:bodyPr wrap="square" rtlCol="0">
            <a:spAutoFit/>
          </a:bodyPr>
          <a:lstStyle/>
          <a:p>
            <a:r>
              <a:rPr lang="en-US" dirty="0"/>
              <a:t>Moved link to our Winlink Exercise and Check-in Map. During an Activation, this Map will be updated as needed to reflect our current situation.</a:t>
            </a:r>
            <a:endParaRPr lang="en-AS" dirty="0"/>
          </a:p>
        </p:txBody>
      </p:sp>
    </p:spTree>
    <p:extLst>
      <p:ext uri="{BB962C8B-B14F-4D97-AF65-F5344CB8AC3E}">
        <p14:creationId xmlns:p14="http://schemas.microsoft.com/office/powerpoint/2010/main" val="37697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Cherokee ARES Website</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665439"/>
          </a:xfrm>
          <a:prstGeom prst="rect">
            <a:avLst/>
          </a:prstGeom>
          <a:noFill/>
        </p:spPr>
        <p:txBody>
          <a:bodyPr wrap="square">
            <a:spAutoFit/>
          </a:bodyPr>
          <a:lstStyle/>
          <a:p>
            <a:pPr marL="285750" marR="55245" lvl="0" indent="-285750" algn="just" fontAlgn="base">
              <a:lnSpc>
                <a:spcPct val="103000"/>
              </a:lnSpc>
              <a:spcAft>
                <a:spcPts val="120"/>
              </a:spcAft>
              <a:buClr>
                <a:srgbClr val="000000"/>
              </a:buClr>
              <a:buSzPts val="2400"/>
              <a:buFont typeface="Arial" panose="020B0604020202020204" pitchFamily="34" charset="0"/>
              <a:buChar char="•"/>
            </a:pPr>
            <a:r>
              <a:rPr lang="en-US" dirty="0">
                <a:hlinkClick r:id="rId3"/>
              </a:rPr>
              <a:t>Current Google Map-Cherokee ARES Winlink Check-in Form</a:t>
            </a:r>
            <a:endParaRPr lang="en-US" dirty="0">
              <a:solidFill>
                <a:srgbClr val="000000"/>
              </a:solidFill>
              <a:effectLst/>
              <a:uFill>
                <a:solidFill>
                  <a:srgbClr val="000000"/>
                </a:solidFill>
              </a:uFill>
              <a:ea typeface="Calibri" panose="020F0502020204030204" pitchFamily="34" charset="0"/>
              <a:cs typeface="Arial" panose="020B0604020202020204" pitchFamily="34" charset="0"/>
            </a:endParaRPr>
          </a:p>
          <a:p>
            <a:pPr marR="55245" lvl="0" algn="just" fontAlgn="base">
              <a:lnSpc>
                <a:spcPct val="103000"/>
              </a:lnSpc>
              <a:spcAft>
                <a:spcPts val="120"/>
              </a:spcAft>
              <a:buClr>
                <a:srgbClr val="000000"/>
              </a:buClr>
              <a:buSzPts val="2400"/>
            </a:pPr>
            <a:endParaRPr lang="en-US" dirty="0">
              <a:solidFill>
                <a:srgbClr val="000000"/>
              </a:solidFill>
              <a:effectLst/>
              <a:ea typeface="Calibri" panose="020F0502020204030204" pitchFamily="34" charset="0"/>
            </a:endParaRPr>
          </a:p>
        </p:txBody>
      </p:sp>
      <p:pic>
        <p:nvPicPr>
          <p:cNvPr id="8" name="Picture 7">
            <a:extLst>
              <a:ext uri="{FF2B5EF4-FFF2-40B4-BE49-F238E27FC236}">
                <a16:creationId xmlns:a16="http://schemas.microsoft.com/office/drawing/2014/main" id="{CB9845A1-BD03-AE40-45D4-56B4765C0251}"/>
              </a:ext>
            </a:extLst>
          </p:cNvPr>
          <p:cNvPicPr>
            <a:picLocks noChangeAspect="1"/>
          </p:cNvPicPr>
          <p:nvPr/>
        </p:nvPicPr>
        <p:blipFill>
          <a:blip r:embed="rId4"/>
          <a:stretch>
            <a:fillRect/>
          </a:stretch>
        </p:blipFill>
        <p:spPr>
          <a:xfrm>
            <a:off x="1685917" y="1941867"/>
            <a:ext cx="7167153" cy="4825579"/>
          </a:xfrm>
          <a:prstGeom prst="rect">
            <a:avLst/>
          </a:prstGeom>
        </p:spPr>
      </p:pic>
    </p:spTree>
    <p:extLst>
      <p:ext uri="{BB962C8B-B14F-4D97-AF65-F5344CB8AC3E}">
        <p14:creationId xmlns:p14="http://schemas.microsoft.com/office/powerpoint/2010/main" val="72852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975537" y="147198"/>
            <a:ext cx="9144000" cy="861712"/>
          </a:xfrm>
        </p:spPr>
        <p:txBody>
          <a:bodyPr>
            <a:normAutofit fontScale="90000"/>
          </a:bodyPr>
          <a:lstStyle/>
          <a:p>
            <a:r>
              <a:rPr lang="en-US" dirty="0"/>
              <a:t>Weekly ARES Training NETS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5" name="TextBox 4">
            <a:extLst>
              <a:ext uri="{FF2B5EF4-FFF2-40B4-BE49-F238E27FC236}">
                <a16:creationId xmlns:a16="http://schemas.microsoft.com/office/drawing/2014/main" id="{3A626846-6F84-41C3-AC29-BE2A4A6D2683}"/>
              </a:ext>
            </a:extLst>
          </p:cNvPr>
          <p:cNvSpPr txBox="1"/>
          <p:nvPr/>
        </p:nvSpPr>
        <p:spPr>
          <a:xfrm>
            <a:off x="923637" y="1008910"/>
            <a:ext cx="10905306" cy="5455340"/>
          </a:xfrm>
          <a:prstGeom prst="rect">
            <a:avLst/>
          </a:prstGeom>
          <a:noFill/>
        </p:spPr>
        <p:txBody>
          <a:bodyPr wrap="square">
            <a:spAutoFit/>
          </a:bodyPr>
          <a:lstStyle/>
          <a:p>
            <a:pPr marL="354330" indent="-171450">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rPr>
              <a:t>To help prioritize the nets for the Cherokee ARES teams, we are requesting that we participate, as time allows, on the Cherokee ARES, Cherokee CARS, and NW GA ARES weekly nets.  </a:t>
            </a:r>
          </a:p>
          <a:p>
            <a:pPr marL="354330" indent="-171450">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rPr>
              <a:t>By keeping focus on our County and District we are better able to mutually support one another during an activation or incident.</a:t>
            </a:r>
            <a:r>
              <a:rPr lang="en-US" sz="1200" b="1" dirty="0">
                <a:effectLst/>
                <a:latin typeface="Calibri" panose="020F0502020204030204" pitchFamily="34" charset="0"/>
                <a:ea typeface="Calibri" panose="020F0502020204030204" pitchFamily="34" charset="0"/>
              </a:rPr>
              <a:t> </a:t>
            </a:r>
            <a:r>
              <a:rPr lang="en-US" sz="1050" b="1" dirty="0">
                <a:effectLst/>
                <a:latin typeface="Calibri" panose="020F0502020204030204" pitchFamily="34" charset="0"/>
                <a:ea typeface="Calibri" panose="020F0502020204030204" pitchFamily="34" charset="0"/>
                <a:cs typeface="Calibri" panose="020F0502020204030204" pitchFamily="34" charset="0"/>
              </a:rPr>
              <a:t> </a:t>
            </a:r>
            <a:endParaRPr lang="en-AS" sz="1050" b="1" dirty="0">
              <a:effectLst/>
              <a:latin typeface="Calibri" panose="020F0502020204030204" pitchFamily="34" charset="0"/>
              <a:ea typeface="Calibri" panose="020F0502020204030204" pitchFamily="34" charset="0"/>
              <a:cs typeface="Times New Roman" panose="02020603050405020304" pitchFamily="18" charset="0"/>
            </a:endParaRPr>
          </a:p>
          <a:p>
            <a:pPr marL="365760">
              <a:spcAft>
                <a:spcPts val="600"/>
              </a:spcAft>
            </a:pPr>
            <a:endParaRPr lang="en-US" sz="1050" b="1" dirty="0">
              <a:latin typeface="Calibri" panose="020F0502020204030204" pitchFamily="34" charset="0"/>
              <a:ea typeface="Calibri" panose="020F0502020204030204" pitchFamily="34" charset="0"/>
              <a:cs typeface="Calibri" panose="020F0502020204030204" pitchFamily="34" charset="0"/>
            </a:endParaRPr>
          </a:p>
          <a:p>
            <a:pPr marL="365760">
              <a:spcAft>
                <a:spcPts val="6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Monday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65760">
              <a:spcAft>
                <a:spcPts val="600"/>
              </a:spcAft>
            </a:pPr>
            <a:r>
              <a:rPr lang="en-US" sz="1400" b="1" dirty="0">
                <a:effectLst/>
                <a:latin typeface="Calibri" panose="020F0502020204030204" pitchFamily="34" charset="0"/>
                <a:ea typeface="Calibri" panose="020F0502020204030204" pitchFamily="34" charset="0"/>
              </a:rPr>
              <a:t>	Cherokee ARES /SKYWARN </a:t>
            </a:r>
            <a:endParaRPr lang="en-AS" sz="1400" dirty="0">
              <a:effectLst/>
              <a:latin typeface="Times New Roman" panose="02020603050405020304" pitchFamily="18" charset="0"/>
              <a:ea typeface="Calibri" panose="020F0502020204030204" pitchFamily="34" charset="0"/>
            </a:endParaRPr>
          </a:p>
          <a:p>
            <a:pPr marL="1257300" lvl="2" indent="-342900" fontAlgn="ctr">
              <a:spcAft>
                <a:spcPts val="600"/>
              </a:spcAft>
              <a:buSzPts val="1000"/>
              <a:buFont typeface="Symbol" panose="05050102010706020507" pitchFamily="18" charset="2"/>
              <a:buChar char=""/>
              <a:tabLst>
                <a:tab pos="8686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20:00 hours Net starts on WA4EOC Repeater (443.075 + PL 107.2) and Alternate Repeater KG4VUB (145.270 - PL 100.0)</a:t>
            </a:r>
            <a:endParaRPr lang="en-US" sz="1400" b="1" dirty="0">
              <a:latin typeface="Calibri" panose="020F0502020204030204" pitchFamily="34" charset="0"/>
              <a:ea typeface="Calibri" panose="020F0502020204030204" pitchFamily="34" charset="0"/>
              <a:cs typeface="Calibri" panose="020F0502020204030204" pitchFamily="34" charset="0"/>
            </a:endParaRPr>
          </a:p>
          <a:p>
            <a:pPr lvl="1" fontAlgn="ctr">
              <a:spcAft>
                <a:spcPts val="600"/>
              </a:spcAft>
              <a:buSzPts val="1000"/>
              <a:tabLst>
                <a:tab pos="868680" algn="l"/>
              </a:tabLst>
            </a:pPr>
            <a:r>
              <a:rPr lang="en-US" sz="1400" b="1" dirty="0">
                <a:effectLst/>
                <a:latin typeface="Calibri" panose="020F0502020204030204" pitchFamily="34" charset="0"/>
                <a:ea typeface="Calibri" panose="020F0502020204030204" pitchFamily="34" charset="0"/>
                <a:cs typeface="Calibri" panose="020F0502020204030204" pitchFamily="34" charset="0"/>
              </a:rPr>
              <a:t>Tuesday</a:t>
            </a:r>
            <a:endParaRPr lang="en-AS" sz="1400" dirty="0">
              <a:effectLst/>
              <a:latin typeface="Calibri" panose="020F0502020204030204" pitchFamily="34" charset="0"/>
              <a:ea typeface="Calibri" panose="020F0502020204030204" pitchFamily="34" charset="0"/>
              <a:cs typeface="Times New Roman" panose="02020603050405020304" pitchFamily="18" charset="0"/>
            </a:endParaRPr>
          </a:p>
          <a:p>
            <a:pPr marL="868680" lvl="1" indent="45720"/>
            <a:r>
              <a:rPr lang="en-US" sz="1400" b="1" u="none" strike="noStrike" dirty="0">
                <a:solidFill>
                  <a:srgbClr val="0000FF"/>
                </a:solidFill>
                <a:effectLst/>
                <a:latin typeface="Calibri" panose="020F0502020204030204" pitchFamily="34" charset="0"/>
                <a:ea typeface="Calibri" panose="020F0502020204030204" pitchFamily="34" charset="0"/>
                <a:hlinkClick r:id="rId3"/>
              </a:rPr>
              <a:t>NW GA ARES DISTRICT</a:t>
            </a:r>
            <a:r>
              <a:rPr lang="en-US" sz="1400" dirty="0">
                <a:effectLst/>
                <a:latin typeface="Calibri" panose="020F0502020204030204" pitchFamily="34" charset="0"/>
                <a:ea typeface="Calibri" panose="020F0502020204030204" pitchFamily="34" charset="0"/>
              </a:rPr>
              <a:t>   </a:t>
            </a:r>
            <a:endParaRPr lang="en-AS" sz="1400" dirty="0">
              <a:effectLst/>
              <a:latin typeface="Times New Roman" panose="02020603050405020304" pitchFamily="18" charset="0"/>
              <a:ea typeface="Calibri" panose="020F0502020204030204" pitchFamily="34" charset="0"/>
            </a:endParaRPr>
          </a:p>
          <a:p>
            <a:pPr marL="1257300" lvl="2" indent="-342900" fontAlgn="ctr">
              <a:spcAft>
                <a:spcPts val="600"/>
              </a:spcAft>
              <a:buSzPts val="1000"/>
              <a:buFont typeface="Symbol" panose="05050102010706020507" pitchFamily="18" charset="2"/>
              <a:buChar char=""/>
              <a:tabLst>
                <a:tab pos="8686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1</a:t>
            </a:r>
            <a:r>
              <a:rPr lang="en-US" sz="1200" baseline="30000" dirty="0">
                <a:effectLst/>
                <a:latin typeface="Calibri" panose="020F0502020204030204" pitchFamily="34" charset="0"/>
                <a:ea typeface="Calibri" panose="020F0502020204030204" pitchFamily="34" charset="0"/>
                <a:cs typeface="Calibri" panose="020F0502020204030204" pitchFamily="34" charset="0"/>
              </a:rPr>
              <a:t>st</a:t>
            </a:r>
            <a:r>
              <a:rPr lang="en-US" sz="1200" dirty="0">
                <a:effectLst/>
                <a:latin typeface="Calibri" panose="020F0502020204030204" pitchFamily="34" charset="0"/>
                <a:ea typeface="Calibri" panose="020F0502020204030204" pitchFamily="34" charset="0"/>
                <a:cs typeface="Calibri" panose="020F0502020204030204" pitchFamily="34" charset="0"/>
              </a:rPr>
              <a:t> Tuesday 19:30 District Simplex Net (Check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NW GA ARES District Facebook</a:t>
            </a:r>
            <a:r>
              <a:rPr lang="en-US" sz="1200" dirty="0">
                <a:effectLst/>
                <a:latin typeface="Calibri" panose="020F0502020204030204" pitchFamily="34" charset="0"/>
                <a:ea typeface="Calibri" panose="020F0502020204030204" pitchFamily="34" charset="0"/>
                <a:cs typeface="Calibri" panose="020F0502020204030204" pitchFamily="34" charset="0"/>
              </a:rPr>
              <a:t> weekly)</a:t>
            </a:r>
            <a:endParaRPr lang="en-AS" sz="12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fontAlgn="ctr">
              <a:spcAft>
                <a:spcPts val="600"/>
              </a:spcAft>
              <a:buSzPts val="1000"/>
              <a:buFont typeface="Symbol" panose="05050102010706020507" pitchFamily="18" charset="2"/>
              <a:buChar char=""/>
              <a:tabLst>
                <a:tab pos="8686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19:30 Winlink Net – Send Winlink Check-in form to W4NWG</a:t>
            </a:r>
            <a:endParaRPr lang="en-AS" sz="12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fontAlgn="ctr">
              <a:spcAft>
                <a:spcPts val="600"/>
              </a:spcAft>
              <a:buSzPts val="1000"/>
              <a:buFont typeface="Symbol" panose="05050102010706020507" pitchFamily="18" charset="2"/>
              <a:buChar char=""/>
              <a:tabLst>
                <a:tab pos="8686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20:00 hours Net starts on KC4AQS Repeater 146.805 + PL 100.0 (Additional Instructions will be provided on the net or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NW GA ARES District Facebook</a:t>
            </a:r>
            <a:r>
              <a:rPr lang="en-US" sz="1200" dirty="0">
                <a:effectLst/>
                <a:latin typeface="Calibri" panose="020F0502020204030204" pitchFamily="34" charset="0"/>
                <a:ea typeface="Calibri" panose="020F0502020204030204" pitchFamily="34" charset="0"/>
                <a:cs typeface="Calibri" panose="020F0502020204030204" pitchFamily="34" charset="0"/>
              </a:rPr>
              <a:t>)</a:t>
            </a:r>
            <a:endParaRPr lang="en-AS" sz="12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fontAlgn="ctr">
              <a:spcAft>
                <a:spcPts val="600"/>
              </a:spcAft>
              <a:buSzPts val="1000"/>
              <a:buFont typeface="Symbol" panose="05050102010706020507" pitchFamily="18" charset="2"/>
              <a:buChar char=""/>
              <a:tabLst>
                <a:tab pos="8686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Exercises varies including:</a:t>
            </a:r>
            <a:endParaRPr lang="en-AS" sz="12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fontAlgn="ctr">
              <a:spcAft>
                <a:spcPts val="600"/>
              </a:spcAft>
              <a:buSzPts val="1000"/>
              <a:buFont typeface="Courier New" panose="02070309020205020404" pitchFamily="49" charset="0"/>
              <a:buChar char="o"/>
              <a:tabLst>
                <a:tab pos="13258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DSTAR using REF030B</a:t>
            </a:r>
            <a:endParaRPr lang="en-AS" sz="12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fontAlgn="ctr">
              <a:spcAft>
                <a:spcPts val="600"/>
              </a:spcAft>
              <a:buSzPts val="1000"/>
              <a:buFont typeface="Courier New" panose="02070309020205020404" pitchFamily="49" charset="0"/>
              <a:buChar char="o"/>
              <a:tabLst>
                <a:tab pos="13258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Winlink (Telnet/Vara/Packet) to W4NWG</a:t>
            </a:r>
            <a:endParaRPr lang="en-AS" sz="12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fontAlgn="ctr">
              <a:spcAft>
                <a:spcPts val="600"/>
              </a:spcAft>
              <a:buSzPts val="1000"/>
              <a:buFont typeface="Courier New" panose="02070309020205020404" pitchFamily="49" charset="0"/>
              <a:buChar char="o"/>
              <a:tabLst>
                <a:tab pos="13258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Winlink P2P- TBD</a:t>
            </a:r>
            <a:endParaRPr lang="en-AS" sz="12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fontAlgn="ctr">
              <a:spcAft>
                <a:spcPts val="600"/>
              </a:spcAft>
              <a:buSzPts val="1000"/>
              <a:buFont typeface="Courier New" panose="02070309020205020404" pitchFamily="49" charset="0"/>
              <a:buChar char="o"/>
              <a:tabLst>
                <a:tab pos="13258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Simplex Testing VHF/UHF/HF- Based on weekly exercise  </a:t>
            </a:r>
            <a:endParaRPr lang="en-AS" sz="12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fontAlgn="ctr">
              <a:spcAft>
                <a:spcPts val="600"/>
              </a:spcAft>
              <a:buSzPts val="1000"/>
              <a:buFont typeface="Courier New" panose="02070309020205020404" pitchFamily="49" charset="0"/>
              <a:buChar char="o"/>
              <a:tabLst>
                <a:tab pos="13258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DRATS</a:t>
            </a:r>
            <a:endParaRPr lang="en-AS" sz="1000" dirty="0">
              <a:effectLst/>
              <a:latin typeface="Calibri" panose="020F0502020204030204" pitchFamily="34" charset="0"/>
              <a:ea typeface="Calibri" panose="020F0502020204030204" pitchFamily="34" charset="0"/>
              <a:cs typeface="Times New Roman" panose="02020603050405020304" pitchFamily="18" charset="0"/>
            </a:endParaRPr>
          </a:p>
          <a:p>
            <a:pPr marL="365760">
              <a:spcAft>
                <a:spcPts val="6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Thursday</a:t>
            </a:r>
            <a:r>
              <a:rPr lang="en-US" sz="1400" b="1"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a:t>
            </a:r>
            <a:endParaRPr lang="en-AS" sz="1400" dirty="0">
              <a:effectLst/>
              <a:latin typeface="Calibri" panose="020F0502020204030204" pitchFamily="34" charset="0"/>
              <a:ea typeface="Calibri" panose="020F0502020204030204" pitchFamily="34" charset="0"/>
              <a:cs typeface="Times New Roman" panose="02020603050405020304" pitchFamily="18" charset="0"/>
            </a:endParaRPr>
          </a:p>
          <a:p>
            <a:pPr marL="1097280" lvl="1">
              <a:spcAft>
                <a:spcPts val="6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Cherokee Amateur Radio Society Club Net (</a:t>
            </a:r>
            <a:r>
              <a:rPr lang="en-US" sz="1400" b="1"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WX4CAR</a:t>
            </a:r>
            <a:r>
              <a:rPr lang="en-US" sz="1400" b="1"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a:t>
            </a:r>
            <a:endParaRPr lang="en-AS" sz="14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fontAlgn="ctr">
              <a:spcAft>
                <a:spcPts val="600"/>
              </a:spcAft>
              <a:buSzPts val="1000"/>
              <a:buFont typeface="Symbol" panose="05050102010706020507" pitchFamily="18" charset="2"/>
              <a:buChar char=""/>
              <a:tabLst>
                <a:tab pos="109728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20:00 EST via the KG4VUB Repeater (145.270mHz - PL 100Hz encode and decode)</a:t>
            </a:r>
            <a:endParaRPr lang="en-AS"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2159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1000"/>
                                        <p:tgtEl>
                                          <p:spTgt spid="5">
                                            <p:txEl>
                                              <p:pRg st="6" end="6"/>
                                            </p:txEl>
                                          </p:spTgt>
                                        </p:tgtEl>
                                      </p:cBhvr>
                                    </p:animEffect>
                                    <p:anim calcmode="lin" valueType="num">
                                      <p:cBhvr>
                                        <p:cTn id="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1000"/>
                                        <p:tgtEl>
                                          <p:spTgt spid="5">
                                            <p:txEl>
                                              <p:pRg st="7" end="7"/>
                                            </p:txEl>
                                          </p:spTgt>
                                        </p:tgtEl>
                                      </p:cBhvr>
                                    </p:animEffect>
                                    <p:anim calcmode="lin" valueType="num">
                                      <p:cBhvr>
                                        <p:cTn id="1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1000"/>
                                        <p:tgtEl>
                                          <p:spTgt spid="5">
                                            <p:txEl>
                                              <p:pRg st="8" end="8"/>
                                            </p:txEl>
                                          </p:spTgt>
                                        </p:tgtEl>
                                      </p:cBhvr>
                                    </p:animEffect>
                                    <p:anim calcmode="lin" valueType="num">
                                      <p:cBhvr>
                                        <p:cTn id="1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fade">
                                      <p:cBhvr>
                                        <p:cTn id="22" dur="1000"/>
                                        <p:tgtEl>
                                          <p:spTgt spid="5">
                                            <p:txEl>
                                              <p:pRg st="9" end="9"/>
                                            </p:txEl>
                                          </p:spTgt>
                                        </p:tgtEl>
                                      </p:cBhvr>
                                    </p:animEffect>
                                    <p:anim calcmode="lin" valueType="num">
                                      <p:cBhvr>
                                        <p:cTn id="2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9" end="9"/>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anim calcmode="lin" valueType="num">
                                      <p:cBhvr>
                                        <p:cTn id="2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fade">
                                      <p:cBhvr>
                                        <p:cTn id="32" dur="1000"/>
                                        <p:tgtEl>
                                          <p:spTgt spid="5">
                                            <p:txEl>
                                              <p:pRg st="11" end="11"/>
                                            </p:txEl>
                                          </p:spTgt>
                                        </p:tgtEl>
                                      </p:cBhvr>
                                    </p:animEffect>
                                    <p:anim calcmode="lin" valueType="num">
                                      <p:cBhvr>
                                        <p:cTn id="33"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1000"/>
                                        <p:tgtEl>
                                          <p:spTgt spid="5">
                                            <p:txEl>
                                              <p:pRg st="12" end="12"/>
                                            </p:txEl>
                                          </p:spTgt>
                                        </p:tgtEl>
                                      </p:cBhvr>
                                    </p:animEffect>
                                    <p:anim calcmode="lin" valueType="num">
                                      <p:cBhvr>
                                        <p:cTn id="38"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13" end="13"/>
                                            </p:txEl>
                                          </p:spTgt>
                                        </p:tgtEl>
                                        <p:attrNameLst>
                                          <p:attrName>style.visibility</p:attrName>
                                        </p:attrNameLst>
                                      </p:cBhvr>
                                      <p:to>
                                        <p:strVal val="visible"/>
                                      </p:to>
                                    </p:set>
                                    <p:animEffect transition="in" filter="fade">
                                      <p:cBhvr>
                                        <p:cTn id="42" dur="1000"/>
                                        <p:tgtEl>
                                          <p:spTgt spid="5">
                                            <p:txEl>
                                              <p:pRg st="13" end="13"/>
                                            </p:txEl>
                                          </p:spTgt>
                                        </p:tgtEl>
                                      </p:cBhvr>
                                    </p:animEffect>
                                    <p:anim calcmode="lin" valueType="num">
                                      <p:cBhvr>
                                        <p:cTn id="43"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1000"/>
                                        <p:tgtEl>
                                          <p:spTgt spid="5">
                                            <p:txEl>
                                              <p:pRg st="14" end="14"/>
                                            </p:txEl>
                                          </p:spTgt>
                                        </p:tgtEl>
                                      </p:cBhvr>
                                    </p:animEffect>
                                    <p:anim calcmode="lin" valueType="num">
                                      <p:cBhvr>
                                        <p:cTn id="48"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14" end="14"/>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
                                            <p:txEl>
                                              <p:pRg st="15" end="15"/>
                                            </p:txEl>
                                          </p:spTgt>
                                        </p:tgtEl>
                                        <p:attrNameLst>
                                          <p:attrName>style.visibility</p:attrName>
                                        </p:attrNameLst>
                                      </p:cBhvr>
                                      <p:to>
                                        <p:strVal val="visible"/>
                                      </p:to>
                                    </p:set>
                                    <p:animEffect transition="in" filter="fade">
                                      <p:cBhvr>
                                        <p:cTn id="52" dur="1000"/>
                                        <p:tgtEl>
                                          <p:spTgt spid="5">
                                            <p:txEl>
                                              <p:pRg st="15" end="15"/>
                                            </p:txEl>
                                          </p:spTgt>
                                        </p:tgtEl>
                                      </p:cBhvr>
                                    </p:animEffect>
                                    <p:anim calcmode="lin" valueType="num">
                                      <p:cBhvr>
                                        <p:cTn id="53" dur="1000" fill="hold"/>
                                        <p:tgtEl>
                                          <p:spTgt spid="5">
                                            <p:txEl>
                                              <p:pRg st="15" end="15"/>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xEl>
                                              <p:pRg st="17" end="17"/>
                                            </p:txEl>
                                          </p:spTgt>
                                        </p:tgtEl>
                                        <p:attrNameLst>
                                          <p:attrName>style.visibility</p:attrName>
                                        </p:attrNameLst>
                                      </p:cBhvr>
                                      <p:to>
                                        <p:strVal val="visible"/>
                                      </p:to>
                                    </p:set>
                                    <p:animEffect transition="in" filter="fade">
                                      <p:cBhvr>
                                        <p:cTn id="59" dur="1000"/>
                                        <p:tgtEl>
                                          <p:spTgt spid="5">
                                            <p:txEl>
                                              <p:pRg st="17" end="17"/>
                                            </p:txEl>
                                          </p:spTgt>
                                        </p:tgtEl>
                                      </p:cBhvr>
                                    </p:animEffect>
                                    <p:anim calcmode="lin" valueType="num">
                                      <p:cBhvr>
                                        <p:cTn id="60" dur="1000" fill="hold"/>
                                        <p:tgtEl>
                                          <p:spTgt spid="5">
                                            <p:txEl>
                                              <p:pRg st="17" end="17"/>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17" end="17"/>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
                                            <p:txEl>
                                              <p:pRg st="18" end="18"/>
                                            </p:txEl>
                                          </p:spTgt>
                                        </p:tgtEl>
                                        <p:attrNameLst>
                                          <p:attrName>style.visibility</p:attrName>
                                        </p:attrNameLst>
                                      </p:cBhvr>
                                      <p:to>
                                        <p:strVal val="visible"/>
                                      </p:to>
                                    </p:set>
                                    <p:animEffect transition="in" filter="fade">
                                      <p:cBhvr>
                                        <p:cTn id="64" dur="1000"/>
                                        <p:tgtEl>
                                          <p:spTgt spid="5">
                                            <p:txEl>
                                              <p:pRg st="18" end="18"/>
                                            </p:txEl>
                                          </p:spTgt>
                                        </p:tgtEl>
                                      </p:cBhvr>
                                    </p:animEffect>
                                    <p:anim calcmode="lin" valueType="num">
                                      <p:cBhvr>
                                        <p:cTn id="65" dur="1000" fill="hold"/>
                                        <p:tgtEl>
                                          <p:spTgt spid="5">
                                            <p:txEl>
                                              <p:pRg st="18" end="18"/>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18" end="18"/>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5">
                                            <p:txEl>
                                              <p:pRg st="19" end="19"/>
                                            </p:txEl>
                                          </p:spTgt>
                                        </p:tgtEl>
                                        <p:attrNameLst>
                                          <p:attrName>style.visibility</p:attrName>
                                        </p:attrNameLst>
                                      </p:cBhvr>
                                      <p:to>
                                        <p:strVal val="visible"/>
                                      </p:to>
                                    </p:set>
                                    <p:animEffect transition="in" filter="fade">
                                      <p:cBhvr>
                                        <p:cTn id="69" dur="1000"/>
                                        <p:tgtEl>
                                          <p:spTgt spid="5">
                                            <p:txEl>
                                              <p:pRg st="19" end="19"/>
                                            </p:txEl>
                                          </p:spTgt>
                                        </p:tgtEl>
                                      </p:cBhvr>
                                    </p:animEffect>
                                    <p:anim calcmode="lin" valueType="num">
                                      <p:cBhvr>
                                        <p:cTn id="70" dur="1000" fill="hold"/>
                                        <p:tgtEl>
                                          <p:spTgt spid="5">
                                            <p:txEl>
                                              <p:pRg st="19" end="19"/>
                                            </p:txEl>
                                          </p:spTgt>
                                        </p:tgtEl>
                                        <p:attrNameLst>
                                          <p:attrName>ppt_x</p:attrName>
                                        </p:attrNameLst>
                                      </p:cBhvr>
                                      <p:tavLst>
                                        <p:tav tm="0">
                                          <p:val>
                                            <p:strVal val="#ppt_x"/>
                                          </p:val>
                                        </p:tav>
                                        <p:tav tm="100000">
                                          <p:val>
                                            <p:strVal val="#ppt_x"/>
                                          </p:val>
                                        </p:tav>
                                      </p:tavLst>
                                    </p:anim>
                                    <p:anim calcmode="lin" valueType="num">
                                      <p:cBhvr>
                                        <p:cTn id="71" dur="1000" fill="hold"/>
                                        <p:tgtEl>
                                          <p:spTgt spid="5">
                                            <p:txEl>
                                              <p:pRg st="19" end="1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904767"/>
          </a:xfrm>
        </p:spPr>
        <p:txBody>
          <a:bodyPr>
            <a:normAutofit fontScale="90000"/>
          </a:bodyPr>
          <a:lstStyle/>
          <a:p>
            <a:r>
              <a:rPr lang="en-US" dirty="0"/>
              <a:t>Activation/Deployment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5524589"/>
          </a:xfrm>
          <a:prstGeom prst="rect">
            <a:avLst/>
          </a:prstGeom>
          <a:noFill/>
        </p:spPr>
        <p:txBody>
          <a:bodyPr wrap="square">
            <a:spAutoFit/>
          </a:bodyPr>
          <a:lstStyle/>
          <a:p>
            <a:pPr marL="182880" algn="ctr">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p>
          <a:p>
            <a:pPr marL="525780" indent="-342900">
              <a:spcAft>
                <a:spcPts val="6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deploy only when requested by our served agency, and only when approved by your Emergency Coordinator of Cherokee County, or one of the delegated Assistant Emergency Coordinators.</a:t>
            </a:r>
          </a:p>
          <a:p>
            <a:pPr marL="525780" indent="-342900">
              <a:spcAft>
                <a:spcPts val="60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Routine Activations: </a:t>
            </a:r>
          </a:p>
          <a:p>
            <a:pPr marL="982980" lvl="1" indent="-342900">
              <a:spcAft>
                <a:spcPts val="60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SKYWARN</a:t>
            </a:r>
          </a:p>
          <a:p>
            <a:pPr marL="982980" lvl="1" indent="-342900">
              <a:spcAft>
                <a:spcPts val="60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Cherokee/ARRL Simulated Emergency Training (SET)</a:t>
            </a:r>
          </a:p>
          <a:p>
            <a:pPr marL="982980" lvl="1" indent="-342900">
              <a:spcAft>
                <a:spcPts val="600"/>
              </a:spcAft>
              <a:buFont typeface="+mj-lt"/>
              <a:buAutoNum type="alphaU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Routine Deployments:</a:t>
            </a:r>
          </a:p>
          <a:p>
            <a:pPr marL="982980" lvl="1" indent="-342900">
              <a:spcAft>
                <a:spcPts val="600"/>
              </a:spcAft>
              <a:buFont typeface="+mj-lt"/>
              <a:buAutoNum type="alphaUcPeriod"/>
            </a:pPr>
            <a:r>
              <a:rPr lang="en-US" dirty="0">
                <a:effectLst/>
                <a:latin typeface="Calibri" panose="020F0502020204030204" pitchFamily="34" charset="0"/>
                <a:ea typeface="Calibri" panose="020F0502020204030204" pitchFamily="34" charset="0"/>
                <a:cs typeface="Times New Roman" panose="02020603050405020304" pitchFamily="18" charset="0"/>
              </a:rPr>
              <a:t>Georgia Death Race</a:t>
            </a:r>
          </a:p>
          <a:p>
            <a:pPr marL="982980" lvl="1" indent="-342900">
              <a:spcAft>
                <a:spcPts val="600"/>
              </a:spcAft>
              <a:buFont typeface="+mj-lt"/>
              <a:buAutoNum type="alphaUcPeriod"/>
            </a:pPr>
            <a:r>
              <a:rPr lang="en-US" dirty="0">
                <a:effectLst/>
                <a:latin typeface="Calibri" panose="020F0502020204030204" pitchFamily="34" charset="0"/>
                <a:ea typeface="Calibri" panose="020F0502020204030204" pitchFamily="34" charset="0"/>
                <a:cs typeface="Times New Roman" panose="02020603050405020304" pitchFamily="18" charset="0"/>
              </a:rPr>
              <a:t>GA Jewel Race</a:t>
            </a:r>
          </a:p>
          <a:p>
            <a:pPr marL="982980" lvl="1" indent="-342900">
              <a:spcAft>
                <a:spcPts val="60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Field Day</a:t>
            </a:r>
          </a:p>
          <a:p>
            <a:pPr marL="640080" lvl="1">
              <a:spcAft>
                <a:spcPts val="6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640080" lvl="1">
              <a:spcAft>
                <a:spcPts val="6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82880">
              <a:spcAft>
                <a:spcPts val="6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44DFE05-D993-02AB-4E66-2A8F63A13DEF}"/>
              </a:ext>
            </a:extLst>
          </p:cNvPr>
          <p:cNvPicPr>
            <a:picLocks noChangeAspect="1"/>
          </p:cNvPicPr>
          <p:nvPr/>
        </p:nvPicPr>
        <p:blipFill>
          <a:blip r:embed="rId3"/>
          <a:stretch>
            <a:fillRect/>
          </a:stretch>
        </p:blipFill>
        <p:spPr>
          <a:xfrm>
            <a:off x="6017555" y="5636239"/>
            <a:ext cx="6114282" cy="1171050"/>
          </a:xfrm>
          <a:prstGeom prst="rect">
            <a:avLst/>
          </a:prstGeom>
        </p:spPr>
      </p:pic>
    </p:spTree>
    <p:extLst>
      <p:ext uri="{BB962C8B-B14F-4D97-AF65-F5344CB8AC3E}">
        <p14:creationId xmlns:p14="http://schemas.microsoft.com/office/powerpoint/2010/main" val="555093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638B-AD9E-A9F1-D439-244698F0B8C2}"/>
              </a:ext>
            </a:extLst>
          </p:cNvPr>
          <p:cNvSpPr>
            <a:spLocks noGrp="1"/>
          </p:cNvSpPr>
          <p:nvPr>
            <p:ph type="title"/>
          </p:nvPr>
        </p:nvSpPr>
        <p:spPr>
          <a:xfrm>
            <a:off x="1099457" y="2059338"/>
            <a:ext cx="10515600" cy="1325563"/>
          </a:xfrm>
        </p:spPr>
        <p:txBody>
          <a:bodyPr/>
          <a:lstStyle/>
          <a:p>
            <a:pPr algn="ctr"/>
            <a:r>
              <a:rPr lang="en-US" dirty="0"/>
              <a:t>Cherokee ARES Registration</a:t>
            </a:r>
            <a:endParaRPr lang="en-AS" dirty="0"/>
          </a:p>
        </p:txBody>
      </p:sp>
      <p:pic>
        <p:nvPicPr>
          <p:cNvPr id="4" name="image1.jpg" descr="Logo, company name&#10;&#10;Description automatically generated">
            <a:extLst>
              <a:ext uri="{FF2B5EF4-FFF2-40B4-BE49-F238E27FC236}">
                <a16:creationId xmlns:a16="http://schemas.microsoft.com/office/drawing/2014/main" id="{5E453B54-4006-E01E-5EE6-FA922DCBDB14}"/>
              </a:ext>
            </a:extLst>
          </p:cNvPr>
          <p:cNvPicPr/>
          <p:nvPr/>
        </p:nvPicPr>
        <p:blipFill>
          <a:blip r:embed="rId2"/>
          <a:srcRect/>
          <a:stretch>
            <a:fillRect/>
          </a:stretch>
        </p:blipFill>
        <p:spPr>
          <a:xfrm>
            <a:off x="132148" y="147198"/>
            <a:ext cx="1124585" cy="1039495"/>
          </a:xfrm>
          <a:prstGeom prst="rect">
            <a:avLst/>
          </a:prstGeom>
          <a:ln/>
        </p:spPr>
      </p:pic>
    </p:spTree>
    <p:extLst>
      <p:ext uri="{BB962C8B-B14F-4D97-AF65-F5344CB8AC3E}">
        <p14:creationId xmlns:p14="http://schemas.microsoft.com/office/powerpoint/2010/main" val="3291275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524000" y="147198"/>
            <a:ext cx="9144000" cy="897146"/>
          </a:xfrm>
        </p:spPr>
        <p:txBody>
          <a:bodyPr>
            <a:normAutofit fontScale="90000"/>
          </a:bodyPr>
          <a:lstStyle/>
          <a:p>
            <a:r>
              <a:rPr lang="en-US" dirty="0"/>
              <a:t>Reminder to Register</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5" name="TextBox 4">
            <a:extLst>
              <a:ext uri="{FF2B5EF4-FFF2-40B4-BE49-F238E27FC236}">
                <a16:creationId xmlns:a16="http://schemas.microsoft.com/office/drawing/2014/main" id="{0D3C363F-BAE0-4F3E-AF7E-C07C2ADFF402}"/>
              </a:ext>
            </a:extLst>
          </p:cNvPr>
          <p:cNvSpPr txBox="1"/>
          <p:nvPr/>
        </p:nvSpPr>
        <p:spPr>
          <a:xfrm>
            <a:off x="948907" y="1186693"/>
            <a:ext cx="10886534" cy="923330"/>
          </a:xfrm>
          <a:prstGeom prst="rect">
            <a:avLst/>
          </a:prstGeom>
          <a:noFill/>
        </p:spPr>
        <p:txBody>
          <a:bodyPr wrap="square">
            <a:spAutoFit/>
          </a:bodyPr>
          <a:lstStyle/>
          <a:p>
            <a:pPr marL="285750" indent="-285750">
              <a:buFont typeface="Arial" panose="020B0604020202020204" pitchFamily="34" charset="0"/>
              <a:buChar char="•"/>
            </a:pPr>
            <a:r>
              <a:rPr lang="en-US" dirty="0"/>
              <a:t>Submit your FSD-98 and RACES to Register Form for Cherokee to  </a:t>
            </a:r>
            <a:r>
              <a:rPr lang="en-US" b="1" u="sng" dirty="0"/>
              <a:t>W1JKU and KO4IFY</a:t>
            </a:r>
          </a:p>
          <a:p>
            <a:pPr marL="285750" indent="-285750">
              <a:buFont typeface="Arial" panose="020B0604020202020204" pitchFamily="34" charset="0"/>
              <a:buChar char="•"/>
            </a:pPr>
            <a:r>
              <a:rPr lang="en-US" dirty="0"/>
              <a:t>Submit your Certificates of Training  to </a:t>
            </a:r>
            <a:r>
              <a:rPr lang="en-US" b="1" u="sng" dirty="0"/>
              <a:t>W1JKU and KO4IFY</a:t>
            </a:r>
          </a:p>
          <a:p>
            <a:pPr marL="285750" indent="-285750">
              <a:buFont typeface="Arial" panose="020B0604020202020204" pitchFamily="34" charset="0"/>
              <a:buChar char="•"/>
            </a:pPr>
            <a:r>
              <a:rPr lang="en-US" dirty="0"/>
              <a:t>On Monthly Basis, Sign the ARES Sign-in Roster at our Meetings and verify your Contact Information is correct </a:t>
            </a:r>
            <a:endParaRPr lang="en-AS" dirty="0"/>
          </a:p>
        </p:txBody>
      </p:sp>
      <p:pic>
        <p:nvPicPr>
          <p:cNvPr id="6" name="Picture 5">
            <a:extLst>
              <a:ext uri="{FF2B5EF4-FFF2-40B4-BE49-F238E27FC236}">
                <a16:creationId xmlns:a16="http://schemas.microsoft.com/office/drawing/2014/main" id="{984F8C39-F3E2-4A73-8462-CB7BECB9910B}"/>
              </a:ext>
            </a:extLst>
          </p:cNvPr>
          <p:cNvPicPr>
            <a:picLocks noChangeAspect="1"/>
          </p:cNvPicPr>
          <p:nvPr/>
        </p:nvPicPr>
        <p:blipFill>
          <a:blip r:embed="rId3"/>
          <a:stretch>
            <a:fillRect/>
          </a:stretch>
        </p:blipFill>
        <p:spPr>
          <a:xfrm>
            <a:off x="1256733" y="2226188"/>
            <a:ext cx="3384178" cy="4411217"/>
          </a:xfrm>
          <a:prstGeom prst="rect">
            <a:avLst/>
          </a:prstGeom>
        </p:spPr>
      </p:pic>
      <p:pic>
        <p:nvPicPr>
          <p:cNvPr id="10" name="Picture 9">
            <a:extLst>
              <a:ext uri="{FF2B5EF4-FFF2-40B4-BE49-F238E27FC236}">
                <a16:creationId xmlns:a16="http://schemas.microsoft.com/office/drawing/2014/main" id="{13971B44-331A-4DDC-B539-12F796DF9612}"/>
              </a:ext>
            </a:extLst>
          </p:cNvPr>
          <p:cNvPicPr>
            <a:picLocks noChangeAspect="1"/>
          </p:cNvPicPr>
          <p:nvPr/>
        </p:nvPicPr>
        <p:blipFill>
          <a:blip r:embed="rId4"/>
          <a:stretch>
            <a:fillRect/>
          </a:stretch>
        </p:blipFill>
        <p:spPr>
          <a:xfrm>
            <a:off x="7128932" y="2427545"/>
            <a:ext cx="3330203" cy="3930922"/>
          </a:xfrm>
          <a:prstGeom prst="rect">
            <a:avLst/>
          </a:prstGeom>
        </p:spPr>
      </p:pic>
    </p:spTree>
    <p:extLst>
      <p:ext uri="{BB962C8B-B14F-4D97-AF65-F5344CB8AC3E}">
        <p14:creationId xmlns:p14="http://schemas.microsoft.com/office/powerpoint/2010/main" val="3776022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781573" y="147198"/>
            <a:ext cx="9144000" cy="861712"/>
          </a:xfrm>
        </p:spPr>
        <p:txBody>
          <a:bodyPr>
            <a:normAutofit fontScale="90000"/>
          </a:bodyPr>
          <a:lstStyle/>
          <a:p>
            <a:r>
              <a:rPr lang="en-US" dirty="0"/>
              <a:t>After Registration</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5" name="TextBox 4">
            <a:extLst>
              <a:ext uri="{FF2B5EF4-FFF2-40B4-BE49-F238E27FC236}">
                <a16:creationId xmlns:a16="http://schemas.microsoft.com/office/drawing/2014/main" id="{D813E76F-5F8E-46B2-8EBA-F6837E4BFAF7}"/>
              </a:ext>
            </a:extLst>
          </p:cNvPr>
          <p:cNvSpPr txBox="1"/>
          <p:nvPr/>
        </p:nvSpPr>
        <p:spPr>
          <a:xfrm>
            <a:off x="1147314" y="1647645"/>
            <a:ext cx="10274060" cy="5109091"/>
          </a:xfrm>
          <a:prstGeom prst="rect">
            <a:avLst/>
          </a:prstGeom>
          <a:noFill/>
        </p:spPr>
        <p:txBody>
          <a:bodyPr wrap="square">
            <a:spAutoFit/>
          </a:bodyPr>
          <a:lstStyle/>
          <a:p>
            <a:pPr marL="342900" indent="-342900">
              <a:buFont typeface="+mj-lt"/>
              <a:buAutoNum type="arabicPeriod"/>
            </a:pPr>
            <a:r>
              <a:rPr lang="en-US" sz="1800" dirty="0"/>
              <a:t>You will be added to the </a:t>
            </a:r>
            <a:r>
              <a:rPr lang="en-US" sz="1800" u="sng" dirty="0">
                <a:solidFill>
                  <a:srgbClr val="0000FF"/>
                </a:solidFill>
                <a:effectLst/>
                <a:ea typeface="Calibri" panose="020F0502020204030204" pitchFamily="34" charset="0"/>
                <a:cs typeface="Times New Roman" panose="02020603050405020304" pitchFamily="18" charset="0"/>
                <a:hlinkClick r:id="rId3"/>
              </a:rPr>
              <a:t>Cherokee ARES Groups.IO</a:t>
            </a:r>
            <a:r>
              <a:rPr lang="en-US" u="sng" dirty="0">
                <a:solidFill>
                  <a:srgbClr val="0000FF"/>
                </a:solidFill>
                <a:ea typeface="Calibri" panose="020F0502020204030204" pitchFamily="34" charset="0"/>
                <a:cs typeface="Times New Roman" panose="02020603050405020304" pitchFamily="18" charset="0"/>
              </a:rPr>
              <a:t> </a:t>
            </a:r>
            <a:endParaRPr lang="en-US" sz="1800" u="sng" dirty="0">
              <a:solidFill>
                <a:srgbClr val="0000FF"/>
              </a:solidFill>
              <a:effectLst/>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dirty="0"/>
              <a:t>Please follow the steps in the email you receive to accept the invitation, and please set your name in Groups.IO as  First name + Callsign  </a:t>
            </a:r>
          </a:p>
          <a:p>
            <a:pPr marL="742950" lvl="1" indent="-285750">
              <a:buFont typeface="Arial" panose="020B0604020202020204" pitchFamily="34" charset="0"/>
              <a:buChar char="•"/>
            </a:pPr>
            <a:r>
              <a:rPr lang="en-US" dirty="0"/>
              <a:t>This specific page is limited for Cherokee ARES training, Activations, and Upcoming ARES Events.</a:t>
            </a:r>
          </a:p>
          <a:p>
            <a:pPr marL="742950" lvl="1" indent="-285750">
              <a:buFont typeface="Arial" panose="020B0604020202020204" pitchFamily="34" charset="0"/>
              <a:buChar char="•"/>
            </a:pPr>
            <a:r>
              <a:rPr lang="en-US" dirty="0"/>
              <a:t>For Non-ARES related postings use the WX4CAR Club Groups.IO Page </a:t>
            </a:r>
            <a:r>
              <a:rPr lang="en-US" dirty="0">
                <a:hlinkClick r:id="rId4"/>
              </a:rPr>
              <a:t>Cherokee-Hams.groups.io</a:t>
            </a:r>
            <a:endParaRPr lang="en-US" dirty="0"/>
          </a:p>
          <a:p>
            <a:pPr lvl="1"/>
            <a:endParaRPr lang="en-US" dirty="0"/>
          </a:p>
          <a:p>
            <a:pPr marL="342900" indent="-342900">
              <a:buFont typeface="+mj-lt"/>
              <a:buAutoNum type="arabicPeriod"/>
            </a:pPr>
            <a:r>
              <a:rPr lang="en-US" dirty="0"/>
              <a:t>You can then request access to the </a:t>
            </a:r>
            <a:r>
              <a:rPr lang="en-US" dirty="0">
                <a:hlinkClick r:id="rId5"/>
              </a:rPr>
              <a:t>Cherokee ARES Facebook Page</a:t>
            </a:r>
            <a:r>
              <a:rPr lang="en-US" dirty="0"/>
              <a:t>, which for short message/reminders. Only ARES members will be admitted to the page. (Facebook is not mandatory, just another tool in the toolbox to help notify members)</a:t>
            </a:r>
          </a:p>
          <a:p>
            <a:pPr marL="342900" indent="-342900">
              <a:buFont typeface="+mj-lt"/>
              <a:buAutoNum type="arabicPeriod"/>
            </a:pPr>
            <a:endParaRPr lang="en-US" dirty="0"/>
          </a:p>
          <a:p>
            <a:pPr marL="342900" indent="-342900">
              <a:buFont typeface="+mj-lt"/>
              <a:buAutoNum type="arabicPeriod"/>
            </a:pPr>
            <a:r>
              <a:rPr lang="en-US" dirty="0"/>
              <a:t>Please access and make a favorite on your web-browser: the </a:t>
            </a:r>
            <a:r>
              <a:rPr lang="en-US" dirty="0">
                <a:hlinkClick r:id="rId6"/>
              </a:rPr>
              <a:t>Cherokee ARES Website </a:t>
            </a:r>
            <a:r>
              <a:rPr lang="en-US" dirty="0"/>
              <a:t>. This is the official site for complete listing of our Operations Manual and important details of our Organization.</a:t>
            </a:r>
          </a:p>
          <a:p>
            <a:pPr marL="342900" indent="-342900">
              <a:buFont typeface="+mj-lt"/>
              <a:buAutoNum type="arabicPeriod"/>
            </a:pPr>
            <a:endParaRPr lang="en-US" dirty="0"/>
          </a:p>
          <a:p>
            <a:pPr marL="742950" lvl="1" indent="-285750">
              <a:buFont typeface="Arial" panose="020B0604020202020204" pitchFamily="34" charset="0"/>
              <a:buChar char="•"/>
            </a:pPr>
            <a:r>
              <a:rPr lang="en-US" sz="1400" dirty="0"/>
              <a:t>Please Establish your own Binder that includes the Cherokee ARES Operations Manual</a:t>
            </a:r>
          </a:p>
          <a:p>
            <a:pPr marL="742950" lvl="1" indent="-285750">
              <a:buFont typeface="Arial" panose="020B0604020202020204" pitchFamily="34" charset="0"/>
              <a:buChar char="•"/>
            </a:pPr>
            <a:r>
              <a:rPr lang="en-US" sz="1400" dirty="0"/>
              <a:t>Please Print 10 Copies of each of the Blank ICS Forms, so you have them available during an incident</a:t>
            </a:r>
          </a:p>
          <a:p>
            <a:pPr marL="742950" lvl="1" indent="-285750">
              <a:buFont typeface="Arial" panose="020B0604020202020204" pitchFamily="34" charset="0"/>
              <a:buChar char="•"/>
            </a:pPr>
            <a:r>
              <a:rPr lang="en-US" sz="1400" dirty="0"/>
              <a:t>Please Check the website at least quarterly for updates. (If we make a major update to this site, we will post a notification on the Cherokee ARES Groups.IO page as a reminder).</a:t>
            </a:r>
          </a:p>
          <a:p>
            <a:pPr marL="742950" lvl="1" indent="-285750">
              <a:buFont typeface="Arial" panose="020B0604020202020204" pitchFamily="34" charset="0"/>
              <a:buChar char="•"/>
            </a:pPr>
            <a:endParaRPr lang="en-US" dirty="0"/>
          </a:p>
          <a:p>
            <a:pPr marL="342900" indent="-342900">
              <a:buFont typeface="+mj-lt"/>
              <a:buAutoNum type="arabicPeriod"/>
            </a:pPr>
            <a:r>
              <a:rPr lang="en-US" dirty="0"/>
              <a:t>Participate in Weekly NETS and Exercises</a:t>
            </a:r>
          </a:p>
        </p:txBody>
      </p:sp>
    </p:spTree>
    <p:extLst>
      <p:ext uri="{BB962C8B-B14F-4D97-AF65-F5344CB8AC3E}">
        <p14:creationId xmlns:p14="http://schemas.microsoft.com/office/powerpoint/2010/main" val="547587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7" name="TextBox 6">
            <a:extLst>
              <a:ext uri="{FF2B5EF4-FFF2-40B4-BE49-F238E27FC236}">
                <a16:creationId xmlns:a16="http://schemas.microsoft.com/office/drawing/2014/main" id="{1F04EE36-3AD4-4E7A-8ABA-086A391888FA}"/>
              </a:ext>
            </a:extLst>
          </p:cNvPr>
          <p:cNvSpPr txBox="1"/>
          <p:nvPr/>
        </p:nvSpPr>
        <p:spPr>
          <a:xfrm>
            <a:off x="694440" y="1397111"/>
            <a:ext cx="10627743" cy="4524315"/>
          </a:xfrm>
          <a:prstGeom prst="rect">
            <a:avLst/>
          </a:prstGeom>
          <a:noFill/>
        </p:spPr>
        <p:txBody>
          <a:bodyPr wrap="square">
            <a:spAutoFit/>
          </a:bodyPr>
          <a:lstStyle/>
          <a:p>
            <a:pPr algn="ctr"/>
            <a:r>
              <a:rPr lang="en-US" sz="3600" dirty="0"/>
              <a:t>Participate</a:t>
            </a:r>
          </a:p>
          <a:p>
            <a:pPr algn="ctr"/>
            <a:br>
              <a:rPr lang="en-US" sz="3600" dirty="0"/>
            </a:br>
            <a:r>
              <a:rPr lang="en-US" sz="3600" dirty="0"/>
              <a:t>Give Back to the Community</a:t>
            </a:r>
          </a:p>
          <a:p>
            <a:pPr algn="ctr"/>
            <a:br>
              <a:rPr lang="en-US" sz="3600" dirty="0"/>
            </a:br>
            <a:r>
              <a:rPr lang="en-US" sz="3600" dirty="0"/>
              <a:t>Have Fun and Advance your Skills</a:t>
            </a:r>
          </a:p>
          <a:p>
            <a:pPr algn="ctr"/>
            <a:endParaRPr lang="en-US" sz="3600" dirty="0"/>
          </a:p>
          <a:p>
            <a:pPr algn="ctr"/>
            <a:endParaRPr lang="en-US" sz="3600" dirty="0"/>
          </a:p>
          <a:p>
            <a:pPr algn="ctr"/>
            <a:r>
              <a:rPr lang="en-US" sz="3600" dirty="0"/>
              <a:t>Quick Overview of our Activities over the last month</a:t>
            </a:r>
            <a:endParaRPr lang="en-AS" sz="3600" dirty="0"/>
          </a:p>
        </p:txBody>
      </p:sp>
    </p:spTree>
    <p:extLst>
      <p:ext uri="{BB962C8B-B14F-4D97-AF65-F5344CB8AC3E}">
        <p14:creationId xmlns:p14="http://schemas.microsoft.com/office/powerpoint/2010/main" val="961504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3"/>
          <a:srcRect/>
          <a:stretch>
            <a:fillRect/>
          </a:stretch>
        </p:blipFill>
        <p:spPr>
          <a:xfrm>
            <a:off x="132148" y="147198"/>
            <a:ext cx="1124585" cy="1039495"/>
          </a:xfrm>
          <a:prstGeom prst="rect">
            <a:avLst/>
          </a:prstGeom>
          <a:ln/>
        </p:spPr>
      </p:pic>
      <p:pic>
        <p:nvPicPr>
          <p:cNvPr id="2" name="Online Media 1" title="GA Death Race 2023 - Team Cherokee County">
            <a:hlinkClick r:id="" action="ppaction://media"/>
            <a:extLst>
              <a:ext uri="{FF2B5EF4-FFF2-40B4-BE49-F238E27FC236}">
                <a16:creationId xmlns:a16="http://schemas.microsoft.com/office/drawing/2014/main" id="{AE1EF38A-91F1-B5E2-1374-8DE4E706F862}"/>
              </a:ext>
            </a:extLst>
          </p:cNvPr>
          <p:cNvPicPr>
            <a:picLocks noRot="1" noChangeAspect="1"/>
          </p:cNvPicPr>
          <p:nvPr>
            <a:videoFile r:link="rId1"/>
          </p:nvPr>
        </p:nvPicPr>
        <p:blipFill>
          <a:blip r:embed="rId4"/>
          <a:stretch>
            <a:fillRect/>
          </a:stretch>
        </p:blipFill>
        <p:spPr>
          <a:xfrm>
            <a:off x="1416225" y="784927"/>
            <a:ext cx="10097141" cy="5704885"/>
          </a:xfrm>
          <a:prstGeom prst="rect">
            <a:avLst/>
          </a:prstGeom>
        </p:spPr>
      </p:pic>
      <p:sp>
        <p:nvSpPr>
          <p:cNvPr id="3" name="TextBox 2">
            <a:extLst>
              <a:ext uri="{FF2B5EF4-FFF2-40B4-BE49-F238E27FC236}">
                <a16:creationId xmlns:a16="http://schemas.microsoft.com/office/drawing/2014/main" id="{E31E5D29-D62E-1AB3-EE26-6944DF5FD649}"/>
              </a:ext>
            </a:extLst>
          </p:cNvPr>
          <p:cNvSpPr txBox="1"/>
          <p:nvPr/>
        </p:nvSpPr>
        <p:spPr>
          <a:xfrm>
            <a:off x="1529251" y="146092"/>
            <a:ext cx="10163739" cy="584775"/>
          </a:xfrm>
          <a:prstGeom prst="rect">
            <a:avLst/>
          </a:prstGeom>
          <a:noFill/>
        </p:spPr>
        <p:txBody>
          <a:bodyPr wrap="square" rtlCol="0">
            <a:spAutoFit/>
          </a:bodyPr>
          <a:lstStyle/>
          <a:p>
            <a:pPr algn="ctr"/>
            <a:r>
              <a:rPr lang="en-US" sz="3200" dirty="0"/>
              <a:t>GA Death Race 25-26 March 2023</a:t>
            </a:r>
            <a:endParaRPr lang="en-AS" sz="3200" dirty="0"/>
          </a:p>
        </p:txBody>
      </p:sp>
    </p:spTree>
    <p:extLst>
      <p:ext uri="{BB962C8B-B14F-4D97-AF65-F5344CB8AC3E}">
        <p14:creationId xmlns:p14="http://schemas.microsoft.com/office/powerpoint/2010/main" val="416332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3"/>
          <a:srcRect/>
          <a:stretch>
            <a:fillRect/>
          </a:stretch>
        </p:blipFill>
        <p:spPr>
          <a:xfrm>
            <a:off x="132148" y="147198"/>
            <a:ext cx="1124585" cy="1039495"/>
          </a:xfrm>
          <a:prstGeom prst="rect">
            <a:avLst/>
          </a:prstGeom>
          <a:ln/>
        </p:spPr>
      </p:pic>
      <p:pic>
        <p:nvPicPr>
          <p:cNvPr id="3" name="Online Media 2" title="Cherokee County Amateur Radio Society- POTA">
            <a:hlinkClick r:id="" action="ppaction://media"/>
            <a:extLst>
              <a:ext uri="{FF2B5EF4-FFF2-40B4-BE49-F238E27FC236}">
                <a16:creationId xmlns:a16="http://schemas.microsoft.com/office/drawing/2014/main" id="{FAE787BF-DE05-5EC1-400B-85F2F6B19939}"/>
              </a:ext>
            </a:extLst>
          </p:cNvPr>
          <p:cNvPicPr>
            <a:picLocks noRot="1" noChangeAspect="1"/>
          </p:cNvPicPr>
          <p:nvPr>
            <a:videoFile r:link="rId1"/>
          </p:nvPr>
        </p:nvPicPr>
        <p:blipFill>
          <a:blip r:embed="rId4"/>
          <a:stretch>
            <a:fillRect/>
          </a:stretch>
        </p:blipFill>
        <p:spPr>
          <a:xfrm>
            <a:off x="1529251" y="857648"/>
            <a:ext cx="10163740" cy="5742513"/>
          </a:xfrm>
          <a:prstGeom prst="rect">
            <a:avLst/>
          </a:prstGeom>
        </p:spPr>
      </p:pic>
      <p:sp>
        <p:nvSpPr>
          <p:cNvPr id="5" name="TextBox 4">
            <a:extLst>
              <a:ext uri="{FF2B5EF4-FFF2-40B4-BE49-F238E27FC236}">
                <a16:creationId xmlns:a16="http://schemas.microsoft.com/office/drawing/2014/main" id="{697964D6-6A00-68A6-0D61-10E2212219D4}"/>
              </a:ext>
            </a:extLst>
          </p:cNvPr>
          <p:cNvSpPr txBox="1"/>
          <p:nvPr/>
        </p:nvSpPr>
        <p:spPr>
          <a:xfrm>
            <a:off x="1529251" y="146092"/>
            <a:ext cx="10163739" cy="584775"/>
          </a:xfrm>
          <a:prstGeom prst="rect">
            <a:avLst/>
          </a:prstGeom>
          <a:noFill/>
        </p:spPr>
        <p:txBody>
          <a:bodyPr wrap="square" rtlCol="0">
            <a:spAutoFit/>
          </a:bodyPr>
          <a:lstStyle/>
          <a:p>
            <a:pPr algn="ctr"/>
            <a:r>
              <a:rPr lang="en-US" sz="3200" dirty="0"/>
              <a:t>POTA- April 1- 2023</a:t>
            </a:r>
            <a:endParaRPr lang="en-AS" sz="3200" dirty="0"/>
          </a:p>
        </p:txBody>
      </p:sp>
    </p:spTree>
    <p:extLst>
      <p:ext uri="{BB962C8B-B14F-4D97-AF65-F5344CB8AC3E}">
        <p14:creationId xmlns:p14="http://schemas.microsoft.com/office/powerpoint/2010/main" val="208292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7" name="TextBox 6">
            <a:extLst>
              <a:ext uri="{FF2B5EF4-FFF2-40B4-BE49-F238E27FC236}">
                <a16:creationId xmlns:a16="http://schemas.microsoft.com/office/drawing/2014/main" id="{1F04EE36-3AD4-4E7A-8ABA-086A391888FA}"/>
              </a:ext>
            </a:extLst>
          </p:cNvPr>
          <p:cNvSpPr txBox="1"/>
          <p:nvPr/>
        </p:nvSpPr>
        <p:spPr>
          <a:xfrm>
            <a:off x="372327" y="1697254"/>
            <a:ext cx="11239130" cy="3416320"/>
          </a:xfrm>
          <a:prstGeom prst="rect">
            <a:avLst/>
          </a:prstGeom>
          <a:noFill/>
        </p:spPr>
        <p:txBody>
          <a:bodyPr wrap="square">
            <a:spAutoFit/>
          </a:bodyPr>
          <a:lstStyle/>
          <a:p>
            <a:pPr algn="ctr"/>
            <a:r>
              <a:rPr lang="en-US" sz="7200" dirty="0"/>
              <a:t>Questions</a:t>
            </a:r>
          </a:p>
          <a:p>
            <a:pPr algn="ctr"/>
            <a:r>
              <a:rPr lang="en-US" sz="7200" dirty="0"/>
              <a:t>or</a:t>
            </a:r>
          </a:p>
          <a:p>
            <a:pPr algn="ctr"/>
            <a:r>
              <a:rPr lang="en-US" sz="7200" dirty="0"/>
              <a:t>Comments</a:t>
            </a:r>
          </a:p>
        </p:txBody>
      </p:sp>
    </p:spTree>
    <p:extLst>
      <p:ext uri="{BB962C8B-B14F-4D97-AF65-F5344CB8AC3E}">
        <p14:creationId xmlns:p14="http://schemas.microsoft.com/office/powerpoint/2010/main" val="3288643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7" name="TextBox 6">
            <a:extLst>
              <a:ext uri="{FF2B5EF4-FFF2-40B4-BE49-F238E27FC236}">
                <a16:creationId xmlns:a16="http://schemas.microsoft.com/office/drawing/2014/main" id="{1F04EE36-3AD4-4E7A-8ABA-086A391888FA}"/>
              </a:ext>
            </a:extLst>
          </p:cNvPr>
          <p:cNvSpPr txBox="1"/>
          <p:nvPr/>
        </p:nvSpPr>
        <p:spPr>
          <a:xfrm>
            <a:off x="452761" y="2277221"/>
            <a:ext cx="11239130" cy="1446550"/>
          </a:xfrm>
          <a:prstGeom prst="rect">
            <a:avLst/>
          </a:prstGeom>
          <a:noFill/>
        </p:spPr>
        <p:txBody>
          <a:bodyPr wrap="square">
            <a:spAutoFit/>
          </a:bodyPr>
          <a:lstStyle/>
          <a:p>
            <a:pPr algn="ctr"/>
            <a:r>
              <a:rPr lang="en-US" sz="8800" dirty="0"/>
              <a:t>Thank you!</a:t>
            </a:r>
          </a:p>
        </p:txBody>
      </p:sp>
    </p:spTree>
    <p:extLst>
      <p:ext uri="{BB962C8B-B14F-4D97-AF65-F5344CB8AC3E}">
        <p14:creationId xmlns:p14="http://schemas.microsoft.com/office/powerpoint/2010/main" val="488463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Personal Checklist</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4124206"/>
          </a:xfrm>
          <a:prstGeom prst="rect">
            <a:avLst/>
          </a:prstGeom>
          <a:noFill/>
        </p:spPr>
        <p:txBody>
          <a:bodyPr wrap="square">
            <a:spAutoFit/>
          </a:bodyPr>
          <a:lstStyle/>
          <a:p>
            <a:pPr marL="182880">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Personal Checklist (Part 1- Cherokee ARES Member Checklist)</a:t>
            </a:r>
          </a:p>
          <a:p>
            <a:pPr marL="640080" lvl="1">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Ensure you have all of your personal requirements including:</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Cherokee ARES SOP and 10 copies of each form printed out and ready to go…</a:t>
            </a:r>
          </a:p>
          <a:p>
            <a:pPr marL="1440180" lvl="2" indent="-342900">
              <a:spcAft>
                <a:spcPts val="600"/>
              </a:spcAft>
              <a:buFont typeface="Arial" panose="020B0604020202020204" pitchFamily="34" charset="0"/>
              <a:buChar char="•"/>
            </a:pPr>
            <a:r>
              <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Safety Vest</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Meds</a:t>
            </a:r>
          </a:p>
          <a:p>
            <a:pPr marL="1440180" lvl="2" indent="-342900">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Food</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Water</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Clothing (Cold/Wet Weather/etc)</a:t>
            </a:r>
          </a:p>
          <a:p>
            <a:pPr marL="1440180" lvl="2" indent="-342900">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Table</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Chair</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Paper</a:t>
            </a:r>
          </a:p>
          <a:p>
            <a:pPr marL="1440180" lvl="2" indent="-342900">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Pen</a:t>
            </a:r>
          </a:p>
          <a:p>
            <a:pPr marL="1440180" lvl="2" indent="-342900">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Flashlight / Headlamp</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Coffee and means to brew </a:t>
            </a:r>
            <a:r>
              <a:rPr lang="en-US" sz="1200" b="1" dirty="0">
                <a:latin typeface="Calibri" panose="020F0502020204030204" pitchFamily="34" charset="0"/>
                <a:ea typeface="Calibri" panose="020F0502020204030204" pitchFamily="34" charset="0"/>
                <a:cs typeface="Times New Roman" panose="02020603050405020304" pitchFamily="18" charset="0"/>
              </a:rPr>
              <a:t>(Your Team will appreciate)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440180" lvl="2" indent="-342900">
              <a:spcAft>
                <a:spcPts val="600"/>
              </a:spcAft>
              <a:buFont typeface="Arial" panose="020B0604020202020204" pitchFamily="34" charset="0"/>
              <a:buChar char="•"/>
            </a:pPr>
            <a:r>
              <a:rPr lang="en-US" sz="1200" dirty="0" err="1">
                <a:latin typeface="Calibri" panose="020F0502020204030204" pitchFamily="34" charset="0"/>
                <a:ea typeface="Calibri" panose="020F0502020204030204" pitchFamily="34" charset="0"/>
                <a:cs typeface="Times New Roman" panose="02020603050405020304" pitchFamily="18" charset="0"/>
              </a:rPr>
              <a:t>Etc</a:t>
            </a:r>
            <a:r>
              <a:rPr lang="en-US" sz="1200" dirty="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Ham Radio ARES Safety Vest - Etsy">
            <a:extLst>
              <a:ext uri="{FF2B5EF4-FFF2-40B4-BE49-F238E27FC236}">
                <a16:creationId xmlns:a16="http://schemas.microsoft.com/office/drawing/2014/main" id="{27A25E3C-BAA6-12D5-0ADA-FE5D68CB3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4167" y="3132914"/>
            <a:ext cx="2076448" cy="20764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34B2526-124E-FFB3-B724-75751155A047}"/>
              </a:ext>
            </a:extLst>
          </p:cNvPr>
          <p:cNvPicPr>
            <a:picLocks noChangeAspect="1"/>
          </p:cNvPicPr>
          <p:nvPr/>
        </p:nvPicPr>
        <p:blipFill>
          <a:blip r:embed="rId4"/>
          <a:stretch>
            <a:fillRect/>
          </a:stretch>
        </p:blipFill>
        <p:spPr>
          <a:xfrm>
            <a:off x="9609973" y="5363633"/>
            <a:ext cx="2550353" cy="1448769"/>
          </a:xfrm>
          <a:prstGeom prst="rect">
            <a:avLst/>
          </a:prstGeom>
        </p:spPr>
      </p:pic>
    </p:spTree>
    <p:extLst>
      <p:ext uri="{BB962C8B-B14F-4D97-AF65-F5344CB8AC3E}">
        <p14:creationId xmlns:p14="http://schemas.microsoft.com/office/powerpoint/2010/main" val="185732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Equipment Checklists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4847481"/>
          </a:xfrm>
          <a:prstGeom prst="rect">
            <a:avLst/>
          </a:prstGeom>
          <a:noFill/>
        </p:spPr>
        <p:txBody>
          <a:bodyPr wrap="square">
            <a:spAutoFit/>
          </a:bodyPr>
          <a:lstStyle/>
          <a:p>
            <a:pPr marL="182880">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Equipment Checklist (Part 1- Cherokee ARES Member Checklist)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Radios</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HF Antenna Tuner</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Antenna Analyzer</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Cables</a:t>
            </a:r>
          </a:p>
          <a:p>
            <a:pPr marL="1440180" lvl="2" indent="-342900">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Headphones/Mics</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Power Supply</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Battery’s</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Solar/Generator</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Winlink is Updated with current Version and Forms </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Winlink is Updated with current Propagation for Grid Square/Modes</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HF Antennas</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VHF/UHF Antennas</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Coax and Connectors</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Material to Hang Antenna (Paracord, Poles, Slingshot/Antenna Launcher)</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Engineer/Safety Marking Tape</a:t>
            </a:r>
          </a:p>
          <a:p>
            <a:pPr marL="1440180" lvl="2" indent="-342900">
              <a:spcAft>
                <a:spcPts val="6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Etc…</a:t>
            </a:r>
          </a:p>
          <a:p>
            <a:pPr marL="1440180" lvl="2" indent="-342900">
              <a:spcAft>
                <a:spcPts val="600"/>
              </a:spcAft>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tree, ground, outdoor&#10;&#10;Description automatically generated">
            <a:extLst>
              <a:ext uri="{FF2B5EF4-FFF2-40B4-BE49-F238E27FC236}">
                <a16:creationId xmlns:a16="http://schemas.microsoft.com/office/drawing/2014/main" id="{EF099115-B5E6-5BBE-FEE3-1626B14C6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798" y="3988157"/>
            <a:ext cx="4221050" cy="2814033"/>
          </a:xfrm>
          <a:prstGeom prst="rect">
            <a:avLst/>
          </a:prstGeom>
        </p:spPr>
      </p:pic>
    </p:spTree>
    <p:extLst>
      <p:ext uri="{BB962C8B-B14F-4D97-AF65-F5344CB8AC3E}">
        <p14:creationId xmlns:p14="http://schemas.microsoft.com/office/powerpoint/2010/main" val="29815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Process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6078587"/>
          </a:xfrm>
          <a:prstGeom prst="rect">
            <a:avLst/>
          </a:prstGeom>
          <a:noFill/>
        </p:spPr>
        <p:txBody>
          <a:bodyPr wrap="square">
            <a:spAutoFit/>
          </a:bodyPr>
          <a:lstStyle/>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Initiate ICS214. Track all significant activates/events including (Section 6.1.1)</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Activation Time</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Deactivation time</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When you left and returned to your Home Station</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Time you reported into to Incident Commander</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Time you were mission ready/equipment setup</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Etc</a:t>
            </a:r>
          </a:p>
          <a:p>
            <a:pPr marL="640080" lvl="1">
              <a:spcAft>
                <a:spcPts val="6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Conduct map/internet recon of area deploying to if possible.</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Identify resupply points (Gas, Food, Water, Emergency Services)</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Identify Hazards (Terrain, Weather, etc)</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Identify Potential Winlink Gateways and Voice Repeaters in the area</a:t>
            </a:r>
          </a:p>
          <a:p>
            <a:pPr marL="640080" lvl="1">
              <a:spcAft>
                <a:spcPts val="6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Conduct Personal Risk Assessment (Mitigate Medium and High Risks)</a:t>
            </a:r>
          </a:p>
          <a:p>
            <a:pPr marL="525780" indent="-342900">
              <a:spcAft>
                <a:spcPts val="600"/>
              </a:spcAft>
              <a:buFont typeface="+mj-lt"/>
              <a:buAutoNum type="arabi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 Notify Family of your plans/route/expected date of return</a:t>
            </a:r>
          </a:p>
          <a:p>
            <a:pPr marL="525780" indent="-342900">
              <a:spcAft>
                <a:spcPts val="600"/>
              </a:spcAft>
              <a:buFont typeface="+mj-lt"/>
              <a:buAutoNum type="arabi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Setup ability to communicate with family, let them know you are safe and arrived on site (Winlink Email, Winlink SMS, APRS-SMS (SMSGTE), etc)</a:t>
            </a:r>
          </a:p>
          <a:p>
            <a:pPr marL="1440180" lvl="2" indent="-342900">
              <a:spcAft>
                <a:spcPts val="600"/>
              </a:spcAft>
              <a:buFont typeface="+mj-lt"/>
              <a:buAutoNum type="arabi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554480" lvl="3">
              <a:spcAft>
                <a:spcPts val="6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D21F87B-D61A-A91B-7FB7-B978A33DE0CA}"/>
              </a:ext>
            </a:extLst>
          </p:cNvPr>
          <p:cNvPicPr>
            <a:picLocks noChangeAspect="1"/>
          </p:cNvPicPr>
          <p:nvPr/>
        </p:nvPicPr>
        <p:blipFill>
          <a:blip r:embed="rId3"/>
          <a:stretch>
            <a:fillRect/>
          </a:stretch>
        </p:blipFill>
        <p:spPr>
          <a:xfrm>
            <a:off x="9018326" y="1356095"/>
            <a:ext cx="2722414" cy="3385237"/>
          </a:xfrm>
          <a:prstGeom prst="rect">
            <a:avLst/>
          </a:prstGeom>
        </p:spPr>
      </p:pic>
    </p:spTree>
    <p:extLst>
      <p:ext uri="{BB962C8B-B14F-4D97-AF65-F5344CB8AC3E}">
        <p14:creationId xmlns:p14="http://schemas.microsoft.com/office/powerpoint/2010/main" val="1366985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Process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4108817"/>
          </a:xfrm>
          <a:prstGeom prst="rect">
            <a:avLst/>
          </a:prstGeom>
          <a:noFill/>
        </p:spPr>
        <p:txBody>
          <a:bodyPr wrap="square">
            <a:spAutoFit/>
          </a:bodyPr>
          <a:lstStyle/>
          <a:p>
            <a:pPr marL="525780" indent="-342900">
              <a:spcAft>
                <a:spcPts val="600"/>
              </a:spcAft>
              <a:buFont typeface="+mj-lt"/>
              <a:buAutoNum type="arabicPeriod" startAt="6"/>
            </a:pPr>
            <a:r>
              <a:rPr lang="en-US" sz="1400" dirty="0">
                <a:latin typeface="Calibri" panose="020F0502020204030204" pitchFamily="34" charset="0"/>
                <a:ea typeface="Calibri" panose="020F0502020204030204" pitchFamily="34" charset="0"/>
                <a:cs typeface="Times New Roman" panose="02020603050405020304" pitchFamily="18" charset="0"/>
              </a:rPr>
              <a:t>Communicate in plane spoken English.</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Do not use Radio terms, Q-Codes, 10-Codes</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Use Phonetic Alphabet and Numbers when communicating or spelling</a:t>
            </a:r>
          </a:p>
          <a:p>
            <a:pPr marL="982980" lvl="1" indent="-342900">
              <a:spcAft>
                <a:spcPts val="600"/>
              </a:spcAft>
              <a:buFont typeface="+mj-l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Use Prowords correctly </a:t>
            </a:r>
          </a:p>
          <a:p>
            <a:pPr marL="982980" lvl="1" indent="-342900">
              <a:spcAft>
                <a:spcPts val="600"/>
              </a:spcAft>
              <a:buFont typeface="+mj-lt"/>
              <a:buAutoNum type="alphaU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mj-lt"/>
              <a:buAutoNum type="arabicPeriod" startAt="6"/>
            </a:pPr>
            <a:r>
              <a:rPr lang="en-US" sz="1400" dirty="0">
                <a:latin typeface="Calibri" panose="020F0502020204030204" pitchFamily="34" charset="0"/>
                <a:ea typeface="Calibri" panose="020F0502020204030204" pitchFamily="34" charset="0"/>
                <a:cs typeface="Times New Roman" panose="02020603050405020304" pitchFamily="18" charset="0"/>
              </a:rPr>
              <a:t>Be Professional, reminder IC is in charge, we work for the IC / team assigned.</a:t>
            </a:r>
          </a:p>
          <a:p>
            <a:pPr marL="525780" indent="-342900">
              <a:spcAft>
                <a:spcPts val="600"/>
              </a:spcAft>
              <a:buFont typeface="+mj-lt"/>
              <a:buAutoNum type="arabicPeriod" startAt="6"/>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mj-lt"/>
              <a:buAutoNum type="arabicPeriod" startAt="6"/>
            </a:pPr>
            <a:r>
              <a:rPr lang="en-US" sz="1400" dirty="0">
                <a:latin typeface="Calibri" panose="020F0502020204030204" pitchFamily="34" charset="0"/>
                <a:ea typeface="Calibri" panose="020F0502020204030204" pitchFamily="34" charset="0"/>
                <a:cs typeface="Times New Roman" panose="02020603050405020304" pitchFamily="18" charset="0"/>
              </a:rPr>
              <a:t>Remain Flexible, Calm, Adapt, Think Outside of the Box, and </a:t>
            </a:r>
            <a:r>
              <a:rPr lang="en-US" sz="1400" b="1" u="sng" dirty="0">
                <a:latin typeface="Calibri" panose="020F0502020204030204" pitchFamily="34" charset="0"/>
                <a:ea typeface="Calibri" panose="020F0502020204030204" pitchFamily="34" charset="0"/>
                <a:cs typeface="Times New Roman" panose="02020603050405020304" pitchFamily="18" charset="0"/>
              </a:rPr>
              <a:t>Accomplish the Mission</a:t>
            </a:r>
          </a:p>
          <a:p>
            <a:pPr marL="525780" indent="-342900">
              <a:spcAft>
                <a:spcPts val="600"/>
              </a:spcAft>
              <a:buFont typeface="+mj-lt"/>
              <a:buAutoNum type="arabicPeriod" startAt="6"/>
            </a:pPr>
            <a:endParaRPr lang="en-US" sz="1400" b="1" u="sng" dirty="0">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mj-lt"/>
              <a:buAutoNum type="arabicPeriod" startAt="6"/>
            </a:pPr>
            <a:r>
              <a:rPr lang="en-US" sz="1400" dirty="0">
                <a:latin typeface="Calibri" panose="020F0502020204030204" pitchFamily="34" charset="0"/>
                <a:ea typeface="Calibri" panose="020F0502020204030204" pitchFamily="34" charset="0"/>
                <a:cs typeface="Times New Roman" panose="02020603050405020304" pitchFamily="18" charset="0"/>
              </a:rPr>
              <a:t>We will assign Positions/Tactical Callsigns as needed, Example:</a:t>
            </a:r>
          </a:p>
          <a:p>
            <a:pPr marL="982980" lvl="1" indent="-342900">
              <a:spcAft>
                <a:spcPts val="600"/>
              </a:spcAf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Point Bravo Command</a:t>
            </a:r>
          </a:p>
          <a:p>
            <a:pPr marL="982980" lvl="1" indent="-342900">
              <a:spcAft>
                <a:spcPts val="600"/>
              </a:spcAf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Point Bravo Intake</a:t>
            </a:r>
          </a:p>
          <a:p>
            <a:pPr marL="982980" lvl="1" indent="-342900">
              <a:spcAft>
                <a:spcPts val="600"/>
              </a:spcAft>
              <a:buAutoNum type="alphaUcPeriod"/>
            </a:pPr>
            <a:r>
              <a:rPr lang="en-US" sz="1400" dirty="0">
                <a:latin typeface="Calibri" panose="020F0502020204030204" pitchFamily="34" charset="0"/>
                <a:ea typeface="Calibri" panose="020F0502020204030204" pitchFamily="34" charset="0"/>
                <a:cs typeface="Times New Roman" panose="02020603050405020304" pitchFamily="18" charset="0"/>
              </a:rPr>
              <a:t>Point Bravo Aid-Station</a:t>
            </a:r>
          </a:p>
          <a:p>
            <a:pPr marL="1554480" lvl="3">
              <a:spcAft>
                <a:spcPts val="6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3174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394604" y="147198"/>
            <a:ext cx="9144000" cy="861712"/>
          </a:xfrm>
        </p:spPr>
        <p:txBody>
          <a:bodyPr>
            <a:normAutofit fontScale="90000"/>
          </a:bodyPr>
          <a:lstStyle/>
          <a:p>
            <a:r>
              <a:rPr lang="en-US" dirty="0"/>
              <a:t>Focus Skills</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
        <p:nvSpPr>
          <p:cNvPr id="6" name="TextBox 5">
            <a:extLst>
              <a:ext uri="{FF2B5EF4-FFF2-40B4-BE49-F238E27FC236}">
                <a16:creationId xmlns:a16="http://schemas.microsoft.com/office/drawing/2014/main" id="{6F67826C-6698-45F9-A746-2AB59ACB6959}"/>
              </a:ext>
            </a:extLst>
          </p:cNvPr>
          <p:cNvSpPr txBox="1"/>
          <p:nvPr/>
        </p:nvSpPr>
        <p:spPr>
          <a:xfrm>
            <a:off x="1317118" y="1305420"/>
            <a:ext cx="9897222" cy="4308872"/>
          </a:xfrm>
          <a:prstGeom prst="rect">
            <a:avLst/>
          </a:prstGeom>
          <a:noFill/>
        </p:spPr>
        <p:txBody>
          <a:bodyPr wrap="square">
            <a:spAutoFit/>
          </a:bodyPr>
          <a:lstStyle/>
          <a:p>
            <a:pPr marL="1554480" lvl="3">
              <a:spcAft>
                <a:spcPts val="600"/>
              </a:spcAft>
            </a:pPr>
            <a:r>
              <a:rPr lang="en-US" sz="1600" b="1" dirty="0">
                <a:latin typeface="Calibri" panose="020F0502020204030204" pitchFamily="34" charset="0"/>
                <a:ea typeface="Calibri" panose="020F0502020204030204" pitchFamily="34" charset="0"/>
                <a:cs typeface="Times New Roman" panose="02020603050405020304" pitchFamily="18" charset="0"/>
              </a:rPr>
              <a:t>The Following Skills are key to Cherokee ARES Success</a:t>
            </a:r>
          </a:p>
          <a:p>
            <a:pPr marL="1554480" lvl="3">
              <a:spcAft>
                <a:spcPts val="600"/>
              </a:spcAft>
            </a:pP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Ability to be comfortable, communicating via Phone/Voice on your radio or an assigned radio.</a:t>
            </a: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Understand ICS and take required training as laid out in the Individual Task Book /CCARES OPS Manual.</a:t>
            </a: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Ability to manage your radio configuration (Add/Edit/Delete) frequencies, Offsets, and PL Tones.</a:t>
            </a: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Ability to perform Winlink Messaging using free-form and forms contained within solution, ability to manage Winlink Configuration including your Tactical Callsign, Grid Square, GPS Location, etc…</a:t>
            </a: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Ability to proficiently utilize DRATS over Internet for Chat via #CCARES Channel, Update your Coordinates, and utilize MAP.</a:t>
            </a: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Go Box standardization with Power Distribution (11.1- PowerPoles). You may need to leverage someone elses power or someone else may need to leverage your power solution.</a:t>
            </a: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Ability to Follow-Directions!  Do what NCS or Incident Commander Asks for.</a:t>
            </a:r>
          </a:p>
          <a:p>
            <a:pPr marL="525780"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Have a Great Attitude, remain Flexible, remain Professional, and use every opportunity to Learn and Improve…</a:t>
            </a:r>
          </a:p>
          <a:p>
            <a:pPr marL="525780" indent="-342900">
              <a:spcAft>
                <a:spcPts val="60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Bonus Skills</a:t>
            </a:r>
            <a:r>
              <a:rPr lang="en-US" sz="1400" dirty="0">
                <a:latin typeface="Calibri" panose="020F0502020204030204" pitchFamily="34" charset="0"/>
                <a:ea typeface="Calibri" panose="020F0502020204030204" pitchFamily="34" charset="0"/>
                <a:cs typeface="Times New Roman" panose="02020603050405020304" pitchFamily="18" charset="0"/>
              </a:rPr>
              <a:t>:</a:t>
            </a:r>
          </a:p>
          <a:p>
            <a:pPr marL="982980" lvl="1"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RF Winlink (Vara HF, VARA FM, VARA P2P)</a:t>
            </a:r>
          </a:p>
          <a:p>
            <a:pPr marL="982980" lvl="1" indent="-342900">
              <a:spcAft>
                <a:spcPts val="600"/>
              </a:spcAft>
              <a:buFont typeface="+mj-lt"/>
              <a:buAutoNum type="arabicPeriod"/>
            </a:pPr>
            <a:r>
              <a:rPr lang="en-US" sz="1400" dirty="0">
                <a:latin typeface="Calibri" panose="020F0502020204030204" pitchFamily="34" charset="0"/>
                <a:ea typeface="Calibri" panose="020F0502020204030204" pitchFamily="34" charset="0"/>
                <a:cs typeface="Times New Roman" panose="02020603050405020304" pitchFamily="18" charset="0"/>
              </a:rPr>
              <a:t>Deployment Skills (Battery/Solar Power, VHF/HF Antenna under adverse conditions, etc) --- POTA Great Training Tool</a:t>
            </a:r>
          </a:p>
        </p:txBody>
      </p:sp>
    </p:spTree>
    <p:extLst>
      <p:ext uri="{BB962C8B-B14F-4D97-AF65-F5344CB8AC3E}">
        <p14:creationId xmlns:p14="http://schemas.microsoft.com/office/powerpoint/2010/main" val="3258312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A33-1274-4132-A9B0-35D51CE8F87E}"/>
              </a:ext>
            </a:extLst>
          </p:cNvPr>
          <p:cNvSpPr>
            <a:spLocks noGrp="1"/>
          </p:cNvSpPr>
          <p:nvPr>
            <p:ph type="ctrTitle"/>
          </p:nvPr>
        </p:nvSpPr>
        <p:spPr>
          <a:xfrm>
            <a:off x="1256733" y="2340140"/>
            <a:ext cx="9144000" cy="861712"/>
          </a:xfrm>
        </p:spPr>
        <p:txBody>
          <a:bodyPr>
            <a:normAutofit fontScale="90000"/>
          </a:bodyPr>
          <a:lstStyle/>
          <a:p>
            <a:r>
              <a:rPr lang="en-US" dirty="0"/>
              <a:t>Cherokee ARES Review</a:t>
            </a:r>
            <a:endParaRPr lang="en-AS" dirty="0"/>
          </a:p>
        </p:txBody>
      </p:sp>
      <p:pic>
        <p:nvPicPr>
          <p:cNvPr id="4" name="image1.jpg" descr="Logo, company name&#10;&#10;Description automatically generated">
            <a:extLst>
              <a:ext uri="{FF2B5EF4-FFF2-40B4-BE49-F238E27FC236}">
                <a16:creationId xmlns:a16="http://schemas.microsoft.com/office/drawing/2014/main" id="{B1B88D23-58CA-4FAD-BAAD-BC3559ED5D3C}"/>
              </a:ext>
            </a:extLst>
          </p:cNvPr>
          <p:cNvPicPr/>
          <p:nvPr/>
        </p:nvPicPr>
        <p:blipFill>
          <a:blip r:embed="rId2"/>
          <a:srcRect/>
          <a:stretch>
            <a:fillRect/>
          </a:stretch>
        </p:blipFill>
        <p:spPr>
          <a:xfrm>
            <a:off x="132148" y="147198"/>
            <a:ext cx="1124585" cy="1039495"/>
          </a:xfrm>
          <a:prstGeom prst="rect">
            <a:avLst/>
          </a:prstGeom>
          <a:ln/>
        </p:spPr>
      </p:pic>
    </p:spTree>
    <p:extLst>
      <p:ext uri="{BB962C8B-B14F-4D97-AF65-F5344CB8AC3E}">
        <p14:creationId xmlns:p14="http://schemas.microsoft.com/office/powerpoint/2010/main" val="2672095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7082</TotalTime>
  <Words>3073</Words>
  <Application>Microsoft Office PowerPoint</Application>
  <PresentationFormat>Widescreen</PresentationFormat>
  <Paragraphs>349</Paragraphs>
  <Slides>37</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Courier New</vt:lpstr>
      <vt:lpstr>Open Sans</vt:lpstr>
      <vt:lpstr>Symbol</vt:lpstr>
      <vt:lpstr>Times New Roman</vt:lpstr>
      <vt:lpstr>Office Theme</vt:lpstr>
      <vt:lpstr>Cherokee County ARES Basics of Emergency Communications Annual Review</vt:lpstr>
      <vt:lpstr>References</vt:lpstr>
      <vt:lpstr>Activation/Deployment</vt:lpstr>
      <vt:lpstr>Personal Checklist</vt:lpstr>
      <vt:lpstr>Equipment Checklists</vt:lpstr>
      <vt:lpstr>Process</vt:lpstr>
      <vt:lpstr>Process</vt:lpstr>
      <vt:lpstr>Focus Skills</vt:lpstr>
      <vt:lpstr>Cherokee ARES Review</vt:lpstr>
      <vt:lpstr>Welcome</vt:lpstr>
      <vt:lpstr>Introduction</vt:lpstr>
      <vt:lpstr>Net Communications</vt:lpstr>
      <vt:lpstr>Net Communications (cont)</vt:lpstr>
      <vt:lpstr>Net Communications (cont)</vt:lpstr>
      <vt:lpstr>Prowords</vt:lpstr>
      <vt:lpstr>Common Prowords</vt:lpstr>
      <vt:lpstr>Common Prowords (Cont)</vt:lpstr>
      <vt:lpstr>Common Prowords (Cont)</vt:lpstr>
      <vt:lpstr>Common Prowords (Cont)</vt:lpstr>
      <vt:lpstr>ITU Phonetics</vt:lpstr>
      <vt:lpstr>ITU Phonetics (Cont)</vt:lpstr>
      <vt:lpstr>ITU Phonetics (Cont)</vt:lpstr>
      <vt:lpstr>ITU Phonetics (Cont)</vt:lpstr>
      <vt:lpstr>ITU Phonetics (Cont)</vt:lpstr>
      <vt:lpstr>Passing Formal Traffic</vt:lpstr>
      <vt:lpstr>Frequencies</vt:lpstr>
      <vt:lpstr>Cherokee ARES Website</vt:lpstr>
      <vt:lpstr>Cherokee ARES Website</vt:lpstr>
      <vt:lpstr>Weekly ARES Training NETS</vt:lpstr>
      <vt:lpstr>Cherokee ARES Registration</vt:lpstr>
      <vt:lpstr>Reminder to Register</vt:lpstr>
      <vt:lpstr>After Registration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Cherokee County ARES Orientation</dc:title>
  <dc:creator>Rob Bruderer</dc:creator>
  <cp:lastModifiedBy>Rob Bruderer</cp:lastModifiedBy>
  <cp:revision>68</cp:revision>
  <cp:lastPrinted>2023-01-14T13:47:28Z</cp:lastPrinted>
  <dcterms:created xsi:type="dcterms:W3CDTF">2021-12-25T00:10:02Z</dcterms:created>
  <dcterms:modified xsi:type="dcterms:W3CDTF">2023-04-08T17:09:17Z</dcterms:modified>
</cp:coreProperties>
</file>